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67" r:id="rId2"/>
    <p:sldMasterId id="2147483683" r:id="rId3"/>
    <p:sldMasterId id="2147483688" r:id="rId4"/>
    <p:sldMasterId id="2147483691" r:id="rId5"/>
    <p:sldMasterId id="2147483701" r:id="rId6"/>
  </p:sldMasterIdLst>
  <p:notesMasterIdLst>
    <p:notesMasterId r:id="rId15"/>
  </p:notesMasterIdLst>
  <p:sldIdLst>
    <p:sldId id="256" r:id="rId7"/>
    <p:sldId id="260" r:id="rId8"/>
    <p:sldId id="326" r:id="rId9"/>
    <p:sldId id="263" r:id="rId10"/>
    <p:sldId id="327" r:id="rId11"/>
    <p:sldId id="328" r:id="rId12"/>
    <p:sldId id="330" r:id="rId13"/>
    <p:sldId id="32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2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rsch, Jennifer L" initials="HJL"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808080"/>
    <a:srgbClr val="B3A369"/>
    <a:srgbClr val="2961FF"/>
    <a:srgbClr val="FFCC00"/>
    <a:srgbClr val="FF640F"/>
    <a:srgbClr val="B79661"/>
    <a:srgbClr val="FFD02F"/>
    <a:srgbClr val="EEB211"/>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0" autoAdjust="0"/>
    <p:restoredTop sz="79150" autoAdjust="0"/>
  </p:normalViewPr>
  <p:slideViewPr>
    <p:cSldViewPr snapToGrid="0" snapToObjects="1">
      <p:cViewPr varScale="1">
        <p:scale>
          <a:sx n="50" d="100"/>
          <a:sy n="50" d="100"/>
        </p:scale>
        <p:origin x="916" y="32"/>
      </p:cViewPr>
      <p:guideLst>
        <p:guide orient="horz" pos="773"/>
        <p:guide pos="2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BCAFC-EC45-D54F-8D54-1D94864E386F}"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E4348-FE77-6149-B9E1-40ADE9D981E1}" type="slidenum">
              <a:rPr lang="en-US" smtClean="0"/>
              <a:t>‹#›</a:t>
            </a:fld>
            <a:endParaRPr lang="en-US"/>
          </a:p>
        </p:txBody>
      </p:sp>
    </p:spTree>
    <p:extLst>
      <p:ext uri="{BB962C8B-B14F-4D97-AF65-F5344CB8AC3E}">
        <p14:creationId xmlns:p14="http://schemas.microsoft.com/office/powerpoint/2010/main" val="178034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E4348-FE77-6149-B9E1-40ADE9D981E1}" type="slidenum">
              <a:rPr lang="en-US" smtClean="0"/>
              <a:t>2</a:t>
            </a:fld>
            <a:endParaRPr lang="en-US"/>
          </a:p>
        </p:txBody>
      </p:sp>
    </p:spTree>
    <p:extLst>
      <p:ext uri="{BB962C8B-B14F-4D97-AF65-F5344CB8AC3E}">
        <p14:creationId xmlns:p14="http://schemas.microsoft.com/office/powerpoint/2010/main" val="325937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E4348-FE77-6149-B9E1-40ADE9D981E1}" type="slidenum">
              <a:rPr lang="en-US" smtClean="0"/>
              <a:t>3</a:t>
            </a:fld>
            <a:endParaRPr lang="en-US"/>
          </a:p>
        </p:txBody>
      </p:sp>
    </p:spTree>
    <p:extLst>
      <p:ext uri="{BB962C8B-B14F-4D97-AF65-F5344CB8AC3E}">
        <p14:creationId xmlns:p14="http://schemas.microsoft.com/office/powerpoint/2010/main" val="259544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E4348-FE77-6149-B9E1-40ADE9D981E1}" type="slidenum">
              <a:rPr lang="en-US" smtClean="0"/>
              <a:t>4</a:t>
            </a:fld>
            <a:endParaRPr lang="en-US"/>
          </a:p>
        </p:txBody>
      </p:sp>
    </p:spTree>
    <p:extLst>
      <p:ext uri="{BB962C8B-B14F-4D97-AF65-F5344CB8AC3E}">
        <p14:creationId xmlns:p14="http://schemas.microsoft.com/office/powerpoint/2010/main" val="282550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E4348-FE77-6149-B9E1-40ADE9D981E1}" type="slidenum">
              <a:rPr lang="en-US" smtClean="0"/>
              <a:t>5</a:t>
            </a:fld>
            <a:endParaRPr lang="en-US"/>
          </a:p>
        </p:txBody>
      </p:sp>
    </p:spTree>
    <p:extLst>
      <p:ext uri="{BB962C8B-B14F-4D97-AF65-F5344CB8AC3E}">
        <p14:creationId xmlns:p14="http://schemas.microsoft.com/office/powerpoint/2010/main" val="39627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E4348-FE77-6149-B9E1-40ADE9D981E1}" type="slidenum">
              <a:rPr lang="en-US" smtClean="0"/>
              <a:t>6</a:t>
            </a:fld>
            <a:endParaRPr lang="en-US"/>
          </a:p>
        </p:txBody>
      </p:sp>
    </p:spTree>
    <p:extLst>
      <p:ext uri="{BB962C8B-B14F-4D97-AF65-F5344CB8AC3E}">
        <p14:creationId xmlns:p14="http://schemas.microsoft.com/office/powerpoint/2010/main" val="319989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E4348-FE77-6149-B9E1-40ADE9D981E1}" type="slidenum">
              <a:rPr lang="en-US" smtClean="0"/>
              <a:t>7</a:t>
            </a:fld>
            <a:endParaRPr lang="en-US"/>
          </a:p>
        </p:txBody>
      </p:sp>
    </p:spTree>
    <p:extLst>
      <p:ext uri="{BB962C8B-B14F-4D97-AF65-F5344CB8AC3E}">
        <p14:creationId xmlns:p14="http://schemas.microsoft.com/office/powerpoint/2010/main" val="394252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E4348-FE77-6149-B9E1-40ADE9D981E1}" type="slidenum">
              <a:rPr lang="en-US" smtClean="0"/>
              <a:t>8</a:t>
            </a:fld>
            <a:endParaRPr lang="en-US"/>
          </a:p>
        </p:txBody>
      </p:sp>
    </p:spTree>
    <p:extLst>
      <p:ext uri="{BB962C8B-B14F-4D97-AF65-F5344CB8AC3E}">
        <p14:creationId xmlns:p14="http://schemas.microsoft.com/office/powerpoint/2010/main" val="3488996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110" y="1557867"/>
            <a:ext cx="6795913" cy="2235200"/>
          </a:xfrm>
        </p:spPr>
        <p:txBody>
          <a:bodyPr anchor="b" anchorCtr="0">
            <a:noAutofit/>
          </a:bodyPr>
          <a:lstStyle>
            <a:lvl1pPr algn="l">
              <a:lnSpc>
                <a:spcPts val="4800"/>
              </a:lnSpc>
              <a:defRPr b="1" cap="all" spc="200">
                <a:solidFill>
                  <a:schemeClr val="tx1">
                    <a:lumMod val="50000"/>
                    <a:lumOff val="50000"/>
                  </a:schemeClr>
                </a:solidFill>
              </a:defRPr>
            </a:lvl1pPr>
          </a:lstStyle>
          <a:p>
            <a:r>
              <a:rPr lang="en-US" dirty="0"/>
              <a:t>Click to edit Master title style</a:t>
            </a:r>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349956" y="1329267"/>
            <a:ext cx="3668888" cy="1400218"/>
          </a:xfrm>
        </p:spPr>
        <p:txBody>
          <a:bodyPr/>
          <a:lstStyle/>
          <a:p>
            <a:endParaRPr lang="en-US"/>
          </a:p>
        </p:txBody>
      </p:sp>
      <p:sp>
        <p:nvSpPr>
          <p:cNvPr id="6" name="Picture Placeholder 3"/>
          <p:cNvSpPr>
            <a:spLocks noGrp="1"/>
          </p:cNvSpPr>
          <p:nvPr>
            <p:ph type="pic" sz="quarter" idx="12"/>
          </p:nvPr>
        </p:nvSpPr>
        <p:spPr>
          <a:xfrm>
            <a:off x="8123701" y="1329267"/>
            <a:ext cx="3740924" cy="1400218"/>
          </a:xfrm>
        </p:spPr>
        <p:txBody>
          <a:bodyPr/>
          <a:lstStyle/>
          <a:p>
            <a:endParaRPr lang="en-US"/>
          </a:p>
        </p:txBody>
      </p:sp>
      <p:sp>
        <p:nvSpPr>
          <p:cNvPr id="7" name="Picture Placeholder 3"/>
          <p:cNvSpPr>
            <a:spLocks noGrp="1"/>
          </p:cNvSpPr>
          <p:nvPr>
            <p:ph type="pic" sz="quarter" idx="13"/>
          </p:nvPr>
        </p:nvSpPr>
        <p:spPr>
          <a:xfrm>
            <a:off x="4176890" y="1329267"/>
            <a:ext cx="3826933" cy="1400218"/>
          </a:xfrm>
        </p:spPr>
        <p:txBody>
          <a:bodyPr/>
          <a:lstStyle/>
          <a:p>
            <a:endParaRPr lang="en-US"/>
          </a:p>
        </p:txBody>
      </p:sp>
      <p:sp>
        <p:nvSpPr>
          <p:cNvPr id="8" name="Picture Placeholder 3"/>
          <p:cNvSpPr>
            <a:spLocks noGrp="1"/>
          </p:cNvSpPr>
          <p:nvPr>
            <p:ph type="pic" sz="quarter" idx="14"/>
          </p:nvPr>
        </p:nvSpPr>
        <p:spPr>
          <a:xfrm>
            <a:off x="349956" y="2946400"/>
            <a:ext cx="3668888" cy="1514524"/>
          </a:xfrm>
        </p:spPr>
        <p:txBody>
          <a:bodyPr/>
          <a:lstStyle/>
          <a:p>
            <a:endParaRPr lang="en-US"/>
          </a:p>
        </p:txBody>
      </p:sp>
      <p:sp>
        <p:nvSpPr>
          <p:cNvPr id="9" name="Picture Placeholder 3"/>
          <p:cNvSpPr>
            <a:spLocks noGrp="1"/>
          </p:cNvSpPr>
          <p:nvPr>
            <p:ph type="pic" sz="quarter" idx="15"/>
          </p:nvPr>
        </p:nvSpPr>
        <p:spPr>
          <a:xfrm>
            <a:off x="8123701" y="2946400"/>
            <a:ext cx="3740924" cy="1514524"/>
          </a:xfrm>
        </p:spPr>
        <p:txBody>
          <a:bodyPr/>
          <a:lstStyle/>
          <a:p>
            <a:endParaRPr lang="en-US"/>
          </a:p>
        </p:txBody>
      </p:sp>
      <p:sp>
        <p:nvSpPr>
          <p:cNvPr id="10" name="Picture Placeholder 3"/>
          <p:cNvSpPr>
            <a:spLocks noGrp="1"/>
          </p:cNvSpPr>
          <p:nvPr>
            <p:ph type="pic" sz="quarter" idx="16"/>
          </p:nvPr>
        </p:nvSpPr>
        <p:spPr>
          <a:xfrm>
            <a:off x="4176890" y="2946400"/>
            <a:ext cx="3826933" cy="1514524"/>
          </a:xfrm>
        </p:spPr>
        <p:txBody>
          <a:bodyPr/>
          <a:lstStyle/>
          <a:p>
            <a:endParaRPr lang="en-US"/>
          </a:p>
        </p:txBody>
      </p:sp>
      <p:sp>
        <p:nvSpPr>
          <p:cNvPr id="11" name="Picture Placeholder 3"/>
          <p:cNvSpPr>
            <a:spLocks noGrp="1"/>
          </p:cNvSpPr>
          <p:nvPr>
            <p:ph type="pic" sz="quarter" idx="17"/>
          </p:nvPr>
        </p:nvSpPr>
        <p:spPr>
          <a:xfrm>
            <a:off x="349956" y="4677839"/>
            <a:ext cx="3668888" cy="1507682"/>
          </a:xfrm>
        </p:spPr>
        <p:txBody>
          <a:bodyPr/>
          <a:lstStyle/>
          <a:p>
            <a:endParaRPr lang="en-US"/>
          </a:p>
        </p:txBody>
      </p:sp>
      <p:sp>
        <p:nvSpPr>
          <p:cNvPr id="12" name="Picture Placeholder 3"/>
          <p:cNvSpPr>
            <a:spLocks noGrp="1"/>
          </p:cNvSpPr>
          <p:nvPr>
            <p:ph type="pic" sz="quarter" idx="18"/>
          </p:nvPr>
        </p:nvSpPr>
        <p:spPr>
          <a:xfrm>
            <a:off x="8123701" y="4677839"/>
            <a:ext cx="3740923" cy="1507682"/>
          </a:xfrm>
        </p:spPr>
        <p:txBody>
          <a:bodyPr/>
          <a:lstStyle/>
          <a:p>
            <a:endParaRPr lang="en-US"/>
          </a:p>
        </p:txBody>
      </p:sp>
      <p:sp>
        <p:nvSpPr>
          <p:cNvPr id="13" name="Picture Placeholder 3"/>
          <p:cNvSpPr>
            <a:spLocks noGrp="1"/>
          </p:cNvSpPr>
          <p:nvPr>
            <p:ph type="pic" sz="quarter" idx="19"/>
          </p:nvPr>
        </p:nvSpPr>
        <p:spPr>
          <a:xfrm>
            <a:off x="4176890" y="4677839"/>
            <a:ext cx="3826933" cy="1507682"/>
          </a:xfrm>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110" y="1557867"/>
            <a:ext cx="6795913" cy="2235200"/>
          </a:xfrm>
        </p:spPr>
        <p:txBody>
          <a:bodyPr anchor="b" anchorCtr="0">
            <a:noAutofit/>
          </a:bodyPr>
          <a:lstStyle>
            <a:lvl1pPr algn="l">
              <a:lnSpc>
                <a:spcPts val="4800"/>
              </a:lnSpc>
              <a:defRPr b="1" cap="all" spc="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all" spc="200">
                <a:solidFill>
                  <a:schemeClr val="bg1"/>
                </a:solidFill>
              </a:defRPr>
            </a:lvl1pPr>
          </a:lstStyle>
          <a:p>
            <a:r>
              <a:rPr lang="en-US" dirty="0"/>
              <a:t>Click to edit Master title SLIDE</a:t>
            </a:r>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016554A5-B4DD-7045-B047-B7DA6D1E70A4}" type="datetimeFigureOut">
              <a:rPr lang="en-US" smtClean="0"/>
              <a:t>4/27/2022</a:t>
            </a:fld>
            <a:endParaRPr lang="en-US"/>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7155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379048" y="1215483"/>
            <a:ext cx="5615353" cy="42256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6197600" y="1215483"/>
            <a:ext cx="5613400" cy="42256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016554A5-B4DD-7045-B047-B7DA6D1E70A4}" type="datetimeFigureOut">
              <a:rPr lang="en-US" smtClean="0"/>
              <a:t>4/27/2022</a:t>
            </a:fld>
            <a:endParaRPr lang="en-US"/>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72691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381001" y="1235113"/>
            <a:ext cx="56176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381001" y="2078658"/>
            <a:ext cx="5617633" cy="33624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6172200" y="123511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6172200" y="2078658"/>
            <a:ext cx="5638800" cy="33624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016554A5-B4DD-7045-B047-B7DA6D1E70A4}" type="datetimeFigureOut">
              <a:rPr lang="en-US" smtClean="0"/>
              <a:t>4/27/2022</a:t>
            </a:fld>
            <a:endParaRPr lang="en-US"/>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2140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016554A5-B4DD-7045-B047-B7DA6D1E70A4}" type="datetimeFigureOut">
              <a:rPr lang="en-US" smtClean="0"/>
              <a:t>4/27/2022</a:t>
            </a:fld>
            <a:endParaRPr lang="en-US"/>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95636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016554A5-B4DD-7045-B047-B7DA6D1E70A4}" type="datetimeFigureOut">
              <a:rPr lang="en-US" smtClean="0"/>
              <a:t>4/27/2022</a:t>
            </a:fld>
            <a:endParaRPr lang="en-US"/>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2467747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4313768" y="457201"/>
            <a:ext cx="749723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016554A5-B4DD-7045-B047-B7DA6D1E70A4}" type="datetimeFigureOut">
              <a:rPr lang="en-US" smtClean="0"/>
              <a:t>4/27/2022</a:t>
            </a:fld>
            <a:endParaRPr lang="en-US"/>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233240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4313768" y="457201"/>
            <a:ext cx="7497233" cy="4983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381001" y="2274850"/>
            <a:ext cx="3932767" cy="31662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016554A5-B4DD-7045-B047-B7DA6D1E70A4}" type="datetimeFigureOut">
              <a:rPr lang="en-US" smtClean="0"/>
              <a:t>4/27/2022</a:t>
            </a:fld>
            <a:endParaRPr lang="en-US"/>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46180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all" spc="200">
                <a:solidFill>
                  <a:schemeClr val="tx1">
                    <a:lumMod val="50000"/>
                    <a:lumOff val="50000"/>
                  </a:schemeClr>
                </a:solidFill>
              </a:defRPr>
            </a:lvl1pPr>
          </a:lstStyle>
          <a:p>
            <a:r>
              <a:rPr lang="en-US" dirty="0"/>
              <a:t>Click to edit Master title SLIDE</a:t>
            </a:r>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44983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016554A5-B4DD-7045-B047-B7DA6D1E70A4}" type="datetimeFigureOut">
              <a:rPr lang="en-US" smtClean="0"/>
              <a:t>4/27/2022</a:t>
            </a:fld>
            <a:endParaRPr lang="en-US"/>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611543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9182101"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381001" y="365125"/>
            <a:ext cx="88011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016554A5-B4DD-7045-B047-B7DA6D1E70A4}" type="datetimeFigureOut">
              <a:rPr lang="en-US" smtClean="0"/>
              <a:t>4/27/2022</a:t>
            </a:fld>
            <a:endParaRPr lang="en-US"/>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315021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2955684" y="1149178"/>
            <a:ext cx="6795912" cy="2643890"/>
          </a:xfrm>
          <a:prstGeom prst="rect">
            <a:avLst/>
          </a:prstGeom>
        </p:spPr>
        <p:txBody>
          <a:bodyPr anchor="b" anchorCtr="0">
            <a:normAutofit/>
          </a:bodyPr>
          <a:lstStyle>
            <a:lvl1pPr algn="l">
              <a:lnSpc>
                <a:spcPts val="4800"/>
              </a:lnSpc>
              <a:defRPr sz="4200" b="0" cap="none" spc="0" baseline="0">
                <a:solidFill>
                  <a:srgbClr val="003057"/>
                </a:solidFill>
                <a:latin typeface="Roboto Slab" pitchFamily="2" charset="0"/>
                <a:ea typeface="Roboto Slab" pitchFamily="2" charset="0"/>
                <a:cs typeface="Roboto" panose="020000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2955682" y="3793068"/>
            <a:ext cx="6795913" cy="1684868"/>
          </a:xfrm>
          <a:prstGeom prst="rect">
            <a:avLst/>
          </a:prstGeom>
        </p:spPr>
        <p:txBody>
          <a:bodyPr>
            <a:noAutofit/>
          </a:bodyPr>
          <a:lstStyle>
            <a:lvl1pPr marL="0" indent="0" algn="l">
              <a:lnSpc>
                <a:spcPts val="3600"/>
              </a:lnSpc>
              <a:buNone/>
              <a:defRPr sz="1800" b="0" cap="none" spc="0" baseline="0">
                <a:solidFill>
                  <a:srgbClr val="857437"/>
                </a:solidFill>
                <a:latin typeface="Roboto" panose="02000000000000000000" pitchFamily="2" charset="0"/>
                <a:ea typeface="Roboto" panose="02000000000000000000" pitchFamily="2" charset="0"/>
                <a:cs typeface="Roboto" panose="020000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040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9236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6617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3"/>
          <p:cNvSpPr>
            <a:spLocks noGrp="1"/>
          </p:cNvSpPr>
          <p:nvPr>
            <p:ph type="pic" sz="quarter" idx="10"/>
          </p:nvPr>
        </p:nvSpPr>
        <p:spPr>
          <a:xfrm>
            <a:off x="338666" y="1371600"/>
            <a:ext cx="5621868" cy="2253044"/>
          </a:xfrm>
        </p:spPr>
        <p:txBody>
          <a:bodyPr/>
          <a:lstStyle/>
          <a:p>
            <a:endParaRPr lang="en-US" dirty="0"/>
          </a:p>
        </p:txBody>
      </p:sp>
      <p:sp>
        <p:nvSpPr>
          <p:cNvPr id="4" name="Picture Placeholder 3"/>
          <p:cNvSpPr>
            <a:spLocks noGrp="1"/>
          </p:cNvSpPr>
          <p:nvPr>
            <p:ph type="pic" sz="quarter" idx="11"/>
          </p:nvPr>
        </p:nvSpPr>
        <p:spPr>
          <a:xfrm>
            <a:off x="6208889" y="1371600"/>
            <a:ext cx="5610579" cy="2253044"/>
          </a:xfrm>
        </p:spPr>
        <p:txBody>
          <a:bodyPr/>
          <a:lstStyle/>
          <a:p>
            <a:endParaRPr lang="en-US"/>
          </a:p>
        </p:txBody>
      </p:sp>
      <p:sp>
        <p:nvSpPr>
          <p:cNvPr id="5" name="Picture Placeholder 3"/>
          <p:cNvSpPr>
            <a:spLocks noGrp="1"/>
          </p:cNvSpPr>
          <p:nvPr>
            <p:ph type="pic" sz="quarter" idx="12"/>
          </p:nvPr>
        </p:nvSpPr>
        <p:spPr>
          <a:xfrm>
            <a:off x="338666" y="3784601"/>
            <a:ext cx="5621868" cy="2459799"/>
          </a:xfrm>
        </p:spPr>
        <p:txBody>
          <a:bodyPr/>
          <a:lstStyle/>
          <a:p>
            <a:endParaRPr lang="en-US"/>
          </a:p>
        </p:txBody>
      </p:sp>
      <p:sp>
        <p:nvSpPr>
          <p:cNvPr id="6" name="Picture Placeholder 3"/>
          <p:cNvSpPr>
            <a:spLocks noGrp="1"/>
          </p:cNvSpPr>
          <p:nvPr>
            <p:ph type="pic" sz="quarter" idx="13"/>
          </p:nvPr>
        </p:nvSpPr>
        <p:spPr>
          <a:xfrm>
            <a:off x="6208889" y="3784600"/>
            <a:ext cx="5610579"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349956" y="1329267"/>
            <a:ext cx="3668888" cy="1400218"/>
          </a:xfrm>
        </p:spPr>
        <p:txBody>
          <a:bodyPr/>
          <a:lstStyle/>
          <a:p>
            <a:endParaRPr lang="en-US"/>
          </a:p>
        </p:txBody>
      </p:sp>
      <p:sp>
        <p:nvSpPr>
          <p:cNvPr id="6" name="Picture Placeholder 3"/>
          <p:cNvSpPr>
            <a:spLocks noGrp="1"/>
          </p:cNvSpPr>
          <p:nvPr>
            <p:ph type="pic" sz="quarter" idx="12"/>
          </p:nvPr>
        </p:nvSpPr>
        <p:spPr>
          <a:xfrm>
            <a:off x="8123701" y="1329267"/>
            <a:ext cx="3740924" cy="1400218"/>
          </a:xfrm>
        </p:spPr>
        <p:txBody>
          <a:bodyPr/>
          <a:lstStyle/>
          <a:p>
            <a:endParaRPr lang="en-US"/>
          </a:p>
        </p:txBody>
      </p:sp>
      <p:sp>
        <p:nvSpPr>
          <p:cNvPr id="7" name="Picture Placeholder 3"/>
          <p:cNvSpPr>
            <a:spLocks noGrp="1"/>
          </p:cNvSpPr>
          <p:nvPr>
            <p:ph type="pic" sz="quarter" idx="13"/>
          </p:nvPr>
        </p:nvSpPr>
        <p:spPr>
          <a:xfrm>
            <a:off x="4176890" y="1329267"/>
            <a:ext cx="3826933" cy="1400218"/>
          </a:xfrm>
        </p:spPr>
        <p:txBody>
          <a:bodyPr/>
          <a:lstStyle/>
          <a:p>
            <a:endParaRPr lang="en-US"/>
          </a:p>
        </p:txBody>
      </p:sp>
      <p:sp>
        <p:nvSpPr>
          <p:cNvPr id="8" name="Picture Placeholder 3"/>
          <p:cNvSpPr>
            <a:spLocks noGrp="1"/>
          </p:cNvSpPr>
          <p:nvPr>
            <p:ph type="pic" sz="quarter" idx="14"/>
          </p:nvPr>
        </p:nvSpPr>
        <p:spPr>
          <a:xfrm>
            <a:off x="349956" y="2946400"/>
            <a:ext cx="3668888" cy="1514524"/>
          </a:xfrm>
        </p:spPr>
        <p:txBody>
          <a:bodyPr/>
          <a:lstStyle/>
          <a:p>
            <a:endParaRPr lang="en-US"/>
          </a:p>
        </p:txBody>
      </p:sp>
      <p:sp>
        <p:nvSpPr>
          <p:cNvPr id="9" name="Picture Placeholder 3"/>
          <p:cNvSpPr>
            <a:spLocks noGrp="1"/>
          </p:cNvSpPr>
          <p:nvPr>
            <p:ph type="pic" sz="quarter" idx="15"/>
          </p:nvPr>
        </p:nvSpPr>
        <p:spPr>
          <a:xfrm>
            <a:off x="8123701" y="2946400"/>
            <a:ext cx="3740924" cy="1514524"/>
          </a:xfrm>
        </p:spPr>
        <p:txBody>
          <a:bodyPr/>
          <a:lstStyle/>
          <a:p>
            <a:endParaRPr lang="en-US"/>
          </a:p>
        </p:txBody>
      </p:sp>
      <p:sp>
        <p:nvSpPr>
          <p:cNvPr id="10" name="Picture Placeholder 3"/>
          <p:cNvSpPr>
            <a:spLocks noGrp="1"/>
          </p:cNvSpPr>
          <p:nvPr>
            <p:ph type="pic" sz="quarter" idx="16"/>
          </p:nvPr>
        </p:nvSpPr>
        <p:spPr>
          <a:xfrm>
            <a:off x="4176890" y="2946400"/>
            <a:ext cx="3826933" cy="1514524"/>
          </a:xfrm>
        </p:spPr>
        <p:txBody>
          <a:bodyPr/>
          <a:lstStyle/>
          <a:p>
            <a:endParaRPr lang="en-US"/>
          </a:p>
        </p:txBody>
      </p:sp>
      <p:sp>
        <p:nvSpPr>
          <p:cNvPr id="11" name="Picture Placeholder 3"/>
          <p:cNvSpPr>
            <a:spLocks noGrp="1"/>
          </p:cNvSpPr>
          <p:nvPr>
            <p:ph type="pic" sz="quarter" idx="17"/>
          </p:nvPr>
        </p:nvSpPr>
        <p:spPr>
          <a:xfrm>
            <a:off x="349956" y="4677839"/>
            <a:ext cx="3668888" cy="1507682"/>
          </a:xfrm>
        </p:spPr>
        <p:txBody>
          <a:bodyPr/>
          <a:lstStyle/>
          <a:p>
            <a:endParaRPr lang="en-US"/>
          </a:p>
        </p:txBody>
      </p:sp>
      <p:sp>
        <p:nvSpPr>
          <p:cNvPr id="12" name="Picture Placeholder 3"/>
          <p:cNvSpPr>
            <a:spLocks noGrp="1"/>
          </p:cNvSpPr>
          <p:nvPr>
            <p:ph type="pic" sz="quarter" idx="18"/>
          </p:nvPr>
        </p:nvSpPr>
        <p:spPr>
          <a:xfrm>
            <a:off x="8123701" y="4677839"/>
            <a:ext cx="3740923" cy="1507682"/>
          </a:xfrm>
        </p:spPr>
        <p:txBody>
          <a:bodyPr/>
          <a:lstStyle/>
          <a:p>
            <a:endParaRPr lang="en-US"/>
          </a:p>
        </p:txBody>
      </p:sp>
      <p:sp>
        <p:nvSpPr>
          <p:cNvPr id="13" name="Picture Placeholder 3"/>
          <p:cNvSpPr>
            <a:spLocks noGrp="1"/>
          </p:cNvSpPr>
          <p:nvPr>
            <p:ph type="pic" sz="quarter" idx="19"/>
          </p:nvPr>
        </p:nvSpPr>
        <p:spPr>
          <a:xfrm>
            <a:off x="4176890" y="4677839"/>
            <a:ext cx="3826933"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3"/>
          <p:cNvSpPr>
            <a:spLocks noGrp="1"/>
          </p:cNvSpPr>
          <p:nvPr>
            <p:ph type="pic" sz="quarter" idx="10"/>
          </p:nvPr>
        </p:nvSpPr>
        <p:spPr>
          <a:xfrm>
            <a:off x="338666" y="1371600"/>
            <a:ext cx="5621868" cy="2253044"/>
          </a:xfrm>
        </p:spPr>
        <p:txBody>
          <a:bodyPr/>
          <a:lstStyle/>
          <a:p>
            <a:endParaRPr lang="en-US" dirty="0"/>
          </a:p>
        </p:txBody>
      </p:sp>
      <p:sp>
        <p:nvSpPr>
          <p:cNvPr id="4" name="Picture Placeholder 3"/>
          <p:cNvSpPr>
            <a:spLocks noGrp="1"/>
          </p:cNvSpPr>
          <p:nvPr>
            <p:ph type="pic" sz="quarter" idx="11"/>
          </p:nvPr>
        </p:nvSpPr>
        <p:spPr>
          <a:xfrm>
            <a:off x="6208889" y="1371600"/>
            <a:ext cx="5610579" cy="2253044"/>
          </a:xfrm>
        </p:spPr>
        <p:txBody>
          <a:bodyPr/>
          <a:lstStyle/>
          <a:p>
            <a:endParaRPr lang="en-US"/>
          </a:p>
        </p:txBody>
      </p:sp>
      <p:sp>
        <p:nvSpPr>
          <p:cNvPr id="5" name="Picture Placeholder 3"/>
          <p:cNvSpPr>
            <a:spLocks noGrp="1"/>
          </p:cNvSpPr>
          <p:nvPr>
            <p:ph type="pic" sz="quarter" idx="12"/>
          </p:nvPr>
        </p:nvSpPr>
        <p:spPr>
          <a:xfrm>
            <a:off x="338666" y="3784601"/>
            <a:ext cx="5621868" cy="2459799"/>
          </a:xfrm>
        </p:spPr>
        <p:txBody>
          <a:bodyPr/>
          <a:lstStyle/>
          <a:p>
            <a:endParaRPr lang="en-US"/>
          </a:p>
        </p:txBody>
      </p:sp>
      <p:sp>
        <p:nvSpPr>
          <p:cNvPr id="6" name="Picture Placeholder 3"/>
          <p:cNvSpPr>
            <a:spLocks noGrp="1"/>
          </p:cNvSpPr>
          <p:nvPr>
            <p:ph type="pic" sz="quarter" idx="13"/>
          </p:nvPr>
        </p:nvSpPr>
        <p:spPr>
          <a:xfrm>
            <a:off x="6208889" y="3784600"/>
            <a:ext cx="5610579" cy="24598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7.png"/><Relationship Id="rId5" Type="http://schemas.openxmlformats.org/officeDocument/2006/relationships/slideLayout" Target="../slideLayouts/slideLayout17.xml"/><Relationship Id="rId10" Type="http://schemas.openxmlformats.org/officeDocument/2006/relationships/theme" Target="../theme/theme5.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87733" cy="991352"/>
          </a:xfrm>
          <a:prstGeom prst="rect">
            <a:avLst/>
          </a:prstGeom>
          <a:solidFill>
            <a:schemeClr val="bg1"/>
          </a:solidFill>
        </p:spPr>
        <p:txBody>
          <a:bodyPr vert="horz" lIns="27432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rgbClr val="262626"/>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rgbClr val="26262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87733" cy="991352"/>
          </a:xfrm>
          <a:prstGeom prst="rect">
            <a:avLst/>
          </a:prstGeom>
          <a:solidFill>
            <a:schemeClr val="bg1"/>
          </a:solidFill>
        </p:spPr>
        <p:txBody>
          <a:bodyPr vert="horz" lIns="27432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77087261"/>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6215869"/>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5"/>
            <a:ext cx="11430000" cy="42256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44113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554A5-B4DD-7045-B047-B7DA6D1E70A4}" type="datetimeFigureOut">
              <a:rPr lang="en-US" smtClean="0"/>
              <a:t>4/27/2022</a:t>
            </a:fld>
            <a:endParaRPr lang="en-US"/>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441135"/>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44113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dirty="0"/>
          </a:p>
        </p:txBody>
      </p:sp>
    </p:spTree>
    <p:extLst>
      <p:ext uri="{BB962C8B-B14F-4D97-AF65-F5344CB8AC3E}">
        <p14:creationId xmlns:p14="http://schemas.microsoft.com/office/powerpoint/2010/main" val="84550385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xStyles>
    <p:titleStyle>
      <a:lvl1pPr algn="l" defTabSz="914400" rtl="0" eaLnBrk="1" latinLnBrk="0" hangingPunct="1">
        <a:lnSpc>
          <a:spcPct val="90000"/>
        </a:lnSpc>
        <a:spcBef>
          <a:spcPct val="0"/>
        </a:spcBef>
        <a:buNone/>
        <a:defRPr sz="3600" b="0" i="0" kern="1200" baseline="0">
          <a:solidFill>
            <a:srgbClr val="A7934B"/>
          </a:solidFill>
          <a:latin typeface="Roboto Slab" pitchFamily="2" charset="0"/>
          <a:ea typeface="Roboto Slab"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03057"/>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3057"/>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3057"/>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731512"/>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erve-learn-sustain.gatech.edu/big-ideas" TargetMode="External"/><Relationship Id="rId5" Type="http://schemas.openxmlformats.org/officeDocument/2006/relationships/image" Target="../media/image9.png"/><Relationship Id="rId4" Type="http://schemas.openxmlformats.org/officeDocument/2006/relationships/hyperlink" Target="https://www.epa.gov/sites/production/files/2015-05/documents/cenr.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erve-learn-sustain.gatech.edu/atlanta-un-rce"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D92938-B0AF-4C9A-BF60-E8531A195DF1}"/>
              </a:ext>
            </a:extLst>
          </p:cNvPr>
          <p:cNvSpPr/>
          <p:nvPr/>
        </p:nvSpPr>
        <p:spPr>
          <a:xfrm>
            <a:off x="9169831" y="5598256"/>
            <a:ext cx="2722535" cy="1095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C0E95FB-AFDA-C24E-BDC1-87184FFF62A0}"/>
              </a:ext>
            </a:extLst>
          </p:cNvPr>
          <p:cNvSpPr>
            <a:spLocks noGrp="1"/>
          </p:cNvSpPr>
          <p:nvPr>
            <p:ph type="ctrTitle"/>
          </p:nvPr>
        </p:nvSpPr>
        <p:spPr>
          <a:xfrm>
            <a:off x="2189285" y="926757"/>
            <a:ext cx="7056722" cy="2866311"/>
          </a:xfrm>
          <a:prstGeom prst="rect">
            <a:avLst/>
          </a:prstGeom>
        </p:spPr>
        <p:txBody>
          <a:bodyPr wrap="square">
            <a:normAutofit/>
          </a:bodyPr>
          <a:lstStyle/>
          <a:p>
            <a:r>
              <a:rPr lang="en-US" b="0" dirty="0">
                <a:solidFill>
                  <a:srgbClr val="003057"/>
                </a:solidFill>
                <a:latin typeface="Roboto Slab" pitchFamily="2" charset="0"/>
                <a:ea typeface="Roboto Slab" pitchFamily="2" charset="0"/>
              </a:rPr>
              <a:t>SLS &amp; Sustainable Communities</a:t>
            </a:r>
            <a:endParaRPr lang="en-US" dirty="0">
              <a:solidFill>
                <a:srgbClr val="003057"/>
              </a:solidFill>
            </a:endParaRPr>
          </a:p>
        </p:txBody>
      </p:sp>
      <p:pic>
        <p:nvPicPr>
          <p:cNvPr id="5" name="Picture 4" descr="A picture containing text, sign&#10;&#10;Description automatically generated">
            <a:extLst>
              <a:ext uri="{FF2B5EF4-FFF2-40B4-BE49-F238E27FC236}">
                <a16:creationId xmlns:a16="http://schemas.microsoft.com/office/drawing/2014/main" id="{F0FD04E3-8E31-4E0B-AB93-B180EA4CAFD7}"/>
              </a:ext>
            </a:extLst>
          </p:cNvPr>
          <p:cNvPicPr>
            <a:picLocks noChangeAspect="1"/>
          </p:cNvPicPr>
          <p:nvPr/>
        </p:nvPicPr>
        <p:blipFill>
          <a:blip r:embed="rId3"/>
          <a:stretch>
            <a:fillRect/>
          </a:stretch>
        </p:blipFill>
        <p:spPr>
          <a:xfrm>
            <a:off x="9246006" y="5785992"/>
            <a:ext cx="2259075" cy="719742"/>
          </a:xfrm>
          <a:prstGeom prst="rect">
            <a:avLst/>
          </a:prstGeom>
        </p:spPr>
      </p:pic>
    </p:spTree>
    <p:extLst>
      <p:ext uri="{BB962C8B-B14F-4D97-AF65-F5344CB8AC3E}">
        <p14:creationId xmlns:p14="http://schemas.microsoft.com/office/powerpoint/2010/main" val="278977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168A-4FB6-4C08-B086-030E137F9ECD}"/>
              </a:ext>
            </a:extLst>
          </p:cNvPr>
          <p:cNvSpPr>
            <a:spLocks noGrp="1"/>
          </p:cNvSpPr>
          <p:nvPr>
            <p:ph type="title"/>
          </p:nvPr>
        </p:nvSpPr>
        <p:spPr/>
        <p:txBody>
          <a:bodyPr>
            <a:normAutofit/>
          </a:bodyPr>
          <a:lstStyle/>
          <a:p>
            <a:r>
              <a:rPr lang="en-US" dirty="0"/>
              <a:t>How Does SLS Approach Sustainable Communities?</a:t>
            </a:r>
          </a:p>
        </p:txBody>
      </p:sp>
      <p:grpSp>
        <p:nvGrpSpPr>
          <p:cNvPr id="7" name="Group 6">
            <a:extLst>
              <a:ext uri="{FF2B5EF4-FFF2-40B4-BE49-F238E27FC236}">
                <a16:creationId xmlns:a16="http://schemas.microsoft.com/office/drawing/2014/main" id="{03017503-F28C-4E8E-98E1-6F0AE4267895}"/>
              </a:ext>
            </a:extLst>
          </p:cNvPr>
          <p:cNvGrpSpPr/>
          <p:nvPr/>
        </p:nvGrpSpPr>
        <p:grpSpPr>
          <a:xfrm>
            <a:off x="5799809" y="1591734"/>
            <a:ext cx="4431248" cy="4723107"/>
            <a:chOff x="5828826" y="1503704"/>
            <a:chExt cx="4457307" cy="4905497"/>
          </a:xfrm>
        </p:grpSpPr>
        <p:grpSp>
          <p:nvGrpSpPr>
            <p:cNvPr id="11" name="Group 10">
              <a:extLst>
                <a:ext uri="{FF2B5EF4-FFF2-40B4-BE49-F238E27FC236}">
                  <a16:creationId xmlns:a16="http://schemas.microsoft.com/office/drawing/2014/main" id="{A194A5B4-FE91-4E13-B4AE-E9FAE1DA2959}"/>
                </a:ext>
              </a:extLst>
            </p:cNvPr>
            <p:cNvGrpSpPr/>
            <p:nvPr/>
          </p:nvGrpSpPr>
          <p:grpSpPr>
            <a:xfrm>
              <a:off x="5996758" y="1503704"/>
              <a:ext cx="4243391" cy="4189225"/>
              <a:chOff x="5714689" y="1385058"/>
              <a:chExt cx="4522351" cy="4464637"/>
            </a:xfrm>
          </p:grpSpPr>
          <p:sp>
            <p:nvSpPr>
              <p:cNvPr id="21" name="Freeform 16">
                <a:extLst>
                  <a:ext uri="{FF2B5EF4-FFF2-40B4-BE49-F238E27FC236}">
                    <a16:creationId xmlns:a16="http://schemas.microsoft.com/office/drawing/2014/main" id="{63DA5A8A-56EA-4619-9DDB-9F1F96504C77}"/>
                  </a:ext>
                </a:extLst>
              </p:cNvPr>
              <p:cNvSpPr>
                <a:spLocks noChangeAspect="1"/>
              </p:cNvSpPr>
              <p:nvPr/>
            </p:nvSpPr>
            <p:spPr>
              <a:xfrm>
                <a:off x="6709657" y="1385058"/>
                <a:ext cx="2534732" cy="2228001"/>
              </a:xfrm>
              <a:custGeom>
                <a:avLst/>
                <a:gdLst>
                  <a:gd name="connsiteX0" fmla="*/ 1292626 w 2585252"/>
                  <a:gd name="connsiteY0" fmla="*/ 0 h 2272406"/>
                  <a:gd name="connsiteX1" fmla="*/ 2585252 w 2585252"/>
                  <a:gd name="connsiteY1" fmla="*/ 1292626 h 2272406"/>
                  <a:gd name="connsiteX2" fmla="*/ 2527138 w 2585252"/>
                  <a:gd name="connsiteY2" fmla="*/ 1677014 h 2272406"/>
                  <a:gd name="connsiteX3" fmla="*/ 2484231 w 2585252"/>
                  <a:gd name="connsiteY3" fmla="*/ 1794245 h 2272406"/>
                  <a:gd name="connsiteX4" fmla="*/ 2437223 w 2585252"/>
                  <a:gd name="connsiteY4" fmla="*/ 1787070 h 2272406"/>
                  <a:gd name="connsiteX5" fmla="*/ 2305059 w 2585252"/>
                  <a:gd name="connsiteY5" fmla="*/ 1780396 h 2272406"/>
                  <a:gd name="connsiteX6" fmla="*/ 1307606 w 2585252"/>
                  <a:gd name="connsiteY6" fmla="*/ 2250792 h 2272406"/>
                  <a:gd name="connsiteX7" fmla="*/ 1291443 w 2585252"/>
                  <a:gd name="connsiteY7" fmla="*/ 2272406 h 2272406"/>
                  <a:gd name="connsiteX8" fmla="*/ 1275280 w 2585252"/>
                  <a:gd name="connsiteY8" fmla="*/ 2250792 h 2272406"/>
                  <a:gd name="connsiteX9" fmla="*/ 277827 w 2585252"/>
                  <a:gd name="connsiteY9" fmla="*/ 1780396 h 2272406"/>
                  <a:gd name="connsiteX10" fmla="*/ 145663 w 2585252"/>
                  <a:gd name="connsiteY10" fmla="*/ 1787070 h 2272406"/>
                  <a:gd name="connsiteX11" fmla="*/ 100896 w 2585252"/>
                  <a:gd name="connsiteY11" fmla="*/ 1793903 h 2272406"/>
                  <a:gd name="connsiteX12" fmla="*/ 58114 w 2585252"/>
                  <a:gd name="connsiteY12" fmla="*/ 1677014 h 2272406"/>
                  <a:gd name="connsiteX13" fmla="*/ 0 w 2585252"/>
                  <a:gd name="connsiteY13" fmla="*/ 1292626 h 2272406"/>
                  <a:gd name="connsiteX14" fmla="*/ 1292626 w 2585252"/>
                  <a:gd name="connsiteY14" fmla="*/ 0 h 227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5252" h="2272406">
                    <a:moveTo>
                      <a:pt x="1292626" y="0"/>
                    </a:moveTo>
                    <a:cubicBezTo>
                      <a:pt x="2006524" y="0"/>
                      <a:pt x="2585252" y="578728"/>
                      <a:pt x="2585252" y="1292626"/>
                    </a:cubicBezTo>
                    <a:cubicBezTo>
                      <a:pt x="2585252" y="1426482"/>
                      <a:pt x="2564906" y="1555586"/>
                      <a:pt x="2527138" y="1677014"/>
                    </a:cubicBezTo>
                    <a:lnTo>
                      <a:pt x="2484231" y="1794245"/>
                    </a:lnTo>
                    <a:lnTo>
                      <a:pt x="2437223" y="1787070"/>
                    </a:lnTo>
                    <a:cubicBezTo>
                      <a:pt x="2393768" y="1782657"/>
                      <a:pt x="2349678" y="1780396"/>
                      <a:pt x="2305059" y="1780396"/>
                    </a:cubicBezTo>
                    <a:cubicBezTo>
                      <a:pt x="1903492" y="1780396"/>
                      <a:pt x="1544693" y="1963509"/>
                      <a:pt x="1307606" y="2250792"/>
                    </a:cubicBezTo>
                    <a:lnTo>
                      <a:pt x="1291443" y="2272406"/>
                    </a:lnTo>
                    <a:lnTo>
                      <a:pt x="1275280" y="2250792"/>
                    </a:lnTo>
                    <a:cubicBezTo>
                      <a:pt x="1038194" y="1963509"/>
                      <a:pt x="679395" y="1780396"/>
                      <a:pt x="277827" y="1780396"/>
                    </a:cubicBezTo>
                    <a:cubicBezTo>
                      <a:pt x="233209" y="1780396"/>
                      <a:pt x="189118" y="1782657"/>
                      <a:pt x="145663" y="1787070"/>
                    </a:cubicBezTo>
                    <a:lnTo>
                      <a:pt x="100896" y="1793903"/>
                    </a:lnTo>
                    <a:lnTo>
                      <a:pt x="58114" y="1677014"/>
                    </a:lnTo>
                    <a:cubicBezTo>
                      <a:pt x="20346" y="1555586"/>
                      <a:pt x="0" y="1426482"/>
                      <a:pt x="0" y="1292626"/>
                    </a:cubicBezTo>
                    <a:cubicBezTo>
                      <a:pt x="0" y="578728"/>
                      <a:pt x="578728" y="0"/>
                      <a:pt x="1292626" y="0"/>
                    </a:cubicBezTo>
                    <a:close/>
                  </a:path>
                </a:pathLst>
              </a:custGeom>
              <a:solidFill>
                <a:schemeClr val="accent4">
                  <a:lumMod val="50000"/>
                  <a:alpha val="46000"/>
                </a:schemeClr>
              </a:solidFill>
              <a:ln w="1905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Freeform 17">
                <a:extLst>
                  <a:ext uri="{FF2B5EF4-FFF2-40B4-BE49-F238E27FC236}">
                    <a16:creationId xmlns:a16="http://schemas.microsoft.com/office/drawing/2014/main" id="{94788B28-6E9C-4DFA-BEEE-2BFC40A55885}"/>
                  </a:ext>
                </a:extLst>
              </p:cNvPr>
              <p:cNvSpPr>
                <a:spLocks noChangeAspect="1"/>
              </p:cNvSpPr>
              <p:nvPr/>
            </p:nvSpPr>
            <p:spPr>
              <a:xfrm>
                <a:off x="5714689" y="3143907"/>
                <a:ext cx="2261175" cy="2521491"/>
              </a:xfrm>
              <a:custGeom>
                <a:avLst/>
                <a:gdLst>
                  <a:gd name="connsiteX0" fmla="*/ 1115695 w 2306242"/>
                  <a:gd name="connsiteY0" fmla="*/ 0 h 2571745"/>
                  <a:gd name="connsiteX1" fmla="*/ 1116380 w 2306242"/>
                  <a:gd name="connsiteY1" fmla="*/ 1872 h 2571745"/>
                  <a:gd name="connsiteX2" fmla="*/ 2046916 w 2306242"/>
                  <a:gd name="connsiteY2" fmla="*/ 765087 h 2571745"/>
                  <a:gd name="connsiteX3" fmla="*/ 2128253 w 2306242"/>
                  <a:gd name="connsiteY3" fmla="*/ 777501 h 2571745"/>
                  <a:gd name="connsiteX4" fmla="*/ 2085346 w 2306242"/>
                  <a:gd name="connsiteY4" fmla="*/ 894731 h 2571745"/>
                  <a:gd name="connsiteX5" fmla="*/ 2027232 w 2306242"/>
                  <a:gd name="connsiteY5" fmla="*/ 1279119 h 2571745"/>
                  <a:gd name="connsiteX6" fmla="*/ 2247992 w 2306242"/>
                  <a:gd name="connsiteY6" fmla="*/ 2001839 h 2571745"/>
                  <a:gd name="connsiteX7" fmla="*/ 2306242 w 2306242"/>
                  <a:gd name="connsiteY7" fmla="*/ 2079735 h 2571745"/>
                  <a:gd name="connsiteX8" fmla="*/ 2290079 w 2306242"/>
                  <a:gd name="connsiteY8" fmla="*/ 2101349 h 2571745"/>
                  <a:gd name="connsiteX9" fmla="*/ 1292626 w 2306242"/>
                  <a:gd name="connsiteY9" fmla="*/ 2571745 h 2571745"/>
                  <a:gd name="connsiteX10" fmla="*/ 0 w 2306242"/>
                  <a:gd name="connsiteY10" fmla="*/ 1279119 h 2571745"/>
                  <a:gd name="connsiteX11" fmla="*/ 1032117 w 2306242"/>
                  <a:gd name="connsiteY11" fmla="*/ 12755 h 2571745"/>
                  <a:gd name="connsiteX12" fmla="*/ 1115695 w 2306242"/>
                  <a:gd name="connsiteY12" fmla="*/ 0 h 257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6242" h="2571745">
                    <a:moveTo>
                      <a:pt x="1115695" y="0"/>
                    </a:moveTo>
                    <a:lnTo>
                      <a:pt x="1116380" y="1872"/>
                    </a:lnTo>
                    <a:cubicBezTo>
                      <a:pt x="1279906" y="388491"/>
                      <a:pt x="1626182" y="678993"/>
                      <a:pt x="2046916" y="765087"/>
                    </a:cubicBezTo>
                    <a:lnTo>
                      <a:pt x="2128253" y="777501"/>
                    </a:lnTo>
                    <a:lnTo>
                      <a:pt x="2085346" y="894731"/>
                    </a:lnTo>
                    <a:cubicBezTo>
                      <a:pt x="2047578" y="1016159"/>
                      <a:pt x="2027232" y="1145263"/>
                      <a:pt x="2027232" y="1279119"/>
                    </a:cubicBezTo>
                    <a:cubicBezTo>
                      <a:pt x="2027232" y="1546831"/>
                      <a:pt x="2108616" y="1795534"/>
                      <a:pt x="2247992" y="2001839"/>
                    </a:cubicBezTo>
                    <a:lnTo>
                      <a:pt x="2306242" y="2079735"/>
                    </a:lnTo>
                    <a:lnTo>
                      <a:pt x="2290079" y="2101349"/>
                    </a:lnTo>
                    <a:cubicBezTo>
                      <a:pt x="2052993" y="2388632"/>
                      <a:pt x="1694194" y="2571745"/>
                      <a:pt x="1292626" y="2571745"/>
                    </a:cubicBezTo>
                    <a:cubicBezTo>
                      <a:pt x="578728" y="2571745"/>
                      <a:pt x="0" y="1993017"/>
                      <a:pt x="0" y="1279119"/>
                    </a:cubicBezTo>
                    <a:cubicBezTo>
                      <a:pt x="0" y="654458"/>
                      <a:pt x="443088" y="133287"/>
                      <a:pt x="1032117" y="12755"/>
                    </a:cubicBezTo>
                    <a:lnTo>
                      <a:pt x="1115695" y="0"/>
                    </a:lnTo>
                    <a:close/>
                  </a:path>
                </a:pathLst>
              </a:custGeom>
              <a:solidFill>
                <a:srgbClr val="A7934B">
                  <a:alpha val="32000"/>
                </a:srgbClr>
              </a:solidFill>
              <a:ln w="1905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Freeform 18">
                <a:extLst>
                  <a:ext uri="{FF2B5EF4-FFF2-40B4-BE49-F238E27FC236}">
                    <a16:creationId xmlns:a16="http://schemas.microsoft.com/office/drawing/2014/main" id="{FE070BCC-0A94-4109-B2D8-7AEC7F0FA98D}"/>
                  </a:ext>
                </a:extLst>
              </p:cNvPr>
              <p:cNvSpPr>
                <a:spLocks noChangeAspect="1"/>
              </p:cNvSpPr>
              <p:nvPr/>
            </p:nvSpPr>
            <p:spPr>
              <a:xfrm>
                <a:off x="7975865" y="3144243"/>
                <a:ext cx="2261175" cy="2521155"/>
              </a:xfrm>
              <a:custGeom>
                <a:avLst/>
                <a:gdLst>
                  <a:gd name="connsiteX0" fmla="*/ 1192788 w 2306242"/>
                  <a:gd name="connsiteY0" fmla="*/ 0 h 2571403"/>
                  <a:gd name="connsiteX1" fmla="*/ 1274125 w 2306242"/>
                  <a:gd name="connsiteY1" fmla="*/ 12413 h 2571403"/>
                  <a:gd name="connsiteX2" fmla="*/ 2306242 w 2306242"/>
                  <a:gd name="connsiteY2" fmla="*/ 1278777 h 2571403"/>
                  <a:gd name="connsiteX3" fmla="*/ 1013616 w 2306242"/>
                  <a:gd name="connsiteY3" fmla="*/ 2571403 h 2571403"/>
                  <a:gd name="connsiteX4" fmla="*/ 16163 w 2306242"/>
                  <a:gd name="connsiteY4" fmla="*/ 2101007 h 2571403"/>
                  <a:gd name="connsiteX5" fmla="*/ 0 w 2306242"/>
                  <a:gd name="connsiteY5" fmla="*/ 2079393 h 2571403"/>
                  <a:gd name="connsiteX6" fmla="*/ 58250 w 2306242"/>
                  <a:gd name="connsiteY6" fmla="*/ 2001497 h 2571403"/>
                  <a:gd name="connsiteX7" fmla="*/ 279010 w 2306242"/>
                  <a:gd name="connsiteY7" fmla="*/ 1278777 h 2571403"/>
                  <a:gd name="connsiteX8" fmla="*/ 220896 w 2306242"/>
                  <a:gd name="connsiteY8" fmla="*/ 894389 h 2571403"/>
                  <a:gd name="connsiteX9" fmla="*/ 178115 w 2306242"/>
                  <a:gd name="connsiteY9" fmla="*/ 777501 h 2571403"/>
                  <a:gd name="connsiteX10" fmla="*/ 261692 w 2306242"/>
                  <a:gd name="connsiteY10" fmla="*/ 764745 h 2571403"/>
                  <a:gd name="connsiteX11" fmla="*/ 1192228 w 2306242"/>
                  <a:gd name="connsiteY11" fmla="*/ 1530 h 2571403"/>
                  <a:gd name="connsiteX12" fmla="*/ 1192788 w 2306242"/>
                  <a:gd name="connsiteY12" fmla="*/ 0 h 257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6242" h="2571403">
                    <a:moveTo>
                      <a:pt x="1192788" y="0"/>
                    </a:moveTo>
                    <a:lnTo>
                      <a:pt x="1274125" y="12413"/>
                    </a:lnTo>
                    <a:cubicBezTo>
                      <a:pt x="1863154" y="132945"/>
                      <a:pt x="2306242" y="654116"/>
                      <a:pt x="2306242" y="1278777"/>
                    </a:cubicBezTo>
                    <a:cubicBezTo>
                      <a:pt x="2306242" y="1992675"/>
                      <a:pt x="1727514" y="2571403"/>
                      <a:pt x="1013616" y="2571403"/>
                    </a:cubicBezTo>
                    <a:cubicBezTo>
                      <a:pt x="612049" y="2571403"/>
                      <a:pt x="253250" y="2388290"/>
                      <a:pt x="16163" y="2101007"/>
                    </a:cubicBezTo>
                    <a:lnTo>
                      <a:pt x="0" y="2079393"/>
                    </a:lnTo>
                    <a:lnTo>
                      <a:pt x="58250" y="2001497"/>
                    </a:lnTo>
                    <a:cubicBezTo>
                      <a:pt x="197627" y="1795192"/>
                      <a:pt x="279010" y="1546489"/>
                      <a:pt x="279010" y="1278777"/>
                    </a:cubicBezTo>
                    <a:cubicBezTo>
                      <a:pt x="279010" y="1144921"/>
                      <a:pt x="258664" y="1015817"/>
                      <a:pt x="220896" y="894389"/>
                    </a:cubicBezTo>
                    <a:lnTo>
                      <a:pt x="178115" y="777501"/>
                    </a:lnTo>
                    <a:lnTo>
                      <a:pt x="261692" y="764745"/>
                    </a:lnTo>
                    <a:cubicBezTo>
                      <a:pt x="682427" y="678651"/>
                      <a:pt x="1028702" y="388149"/>
                      <a:pt x="1192228" y="1530"/>
                    </a:cubicBezTo>
                    <a:lnTo>
                      <a:pt x="1192788" y="0"/>
                    </a:lnTo>
                    <a:close/>
                  </a:path>
                </a:pathLst>
              </a:custGeom>
              <a:solidFill>
                <a:srgbClr val="857437">
                  <a:alpha val="70000"/>
                </a:srgbClr>
              </a:solidFill>
              <a:ln w="1905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itle 2">
                <a:extLst>
                  <a:ext uri="{FF2B5EF4-FFF2-40B4-BE49-F238E27FC236}">
                    <a16:creationId xmlns:a16="http://schemas.microsoft.com/office/drawing/2014/main" id="{16124225-3E0F-4382-B02D-1CDCD5F25CBA}"/>
                  </a:ext>
                </a:extLst>
              </p:cNvPr>
              <p:cNvSpPr txBox="1">
                <a:spLocks/>
              </p:cNvSpPr>
              <p:nvPr/>
            </p:nvSpPr>
            <p:spPr>
              <a:xfrm>
                <a:off x="6502886" y="1903747"/>
                <a:ext cx="3017575" cy="751068"/>
              </a:xfrm>
              <a:prstGeom prst="rect">
                <a:avLst/>
              </a:prstGeom>
              <a:noFill/>
            </p:spPr>
            <p:txBody>
              <a:bodyPr vert="horz" lIns="274320" tIns="45720" rIns="27432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rPr>
                  <a:t>SOCIETY</a:t>
                </a:r>
              </a:p>
            </p:txBody>
          </p:sp>
          <p:sp>
            <p:nvSpPr>
              <p:cNvPr id="25" name="Title 2">
                <a:extLst>
                  <a:ext uri="{FF2B5EF4-FFF2-40B4-BE49-F238E27FC236}">
                    <a16:creationId xmlns:a16="http://schemas.microsoft.com/office/drawing/2014/main" id="{CF4F6278-EBC1-4394-AACD-68C14DE15E66}"/>
                  </a:ext>
                </a:extLst>
              </p:cNvPr>
              <p:cNvSpPr txBox="1">
                <a:spLocks/>
              </p:cNvSpPr>
              <p:nvPr/>
            </p:nvSpPr>
            <p:spPr>
              <a:xfrm rot="3315359">
                <a:off x="5411911" y="4070406"/>
                <a:ext cx="2617224" cy="941342"/>
              </a:xfrm>
              <a:prstGeom prst="rect">
                <a:avLst/>
              </a:prstGeom>
              <a:noFill/>
            </p:spPr>
            <p:txBody>
              <a:bodyPr vert="horz" lIns="274320" tIns="45720" rIns="27432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rPr>
                  <a:t>ECONOMY</a:t>
                </a:r>
              </a:p>
            </p:txBody>
          </p:sp>
          <p:sp>
            <p:nvSpPr>
              <p:cNvPr id="26" name="Title 2">
                <a:extLst>
                  <a:ext uri="{FF2B5EF4-FFF2-40B4-BE49-F238E27FC236}">
                    <a16:creationId xmlns:a16="http://schemas.microsoft.com/office/drawing/2014/main" id="{6B83A3D4-B326-4619-B145-980DB260C7BD}"/>
                  </a:ext>
                </a:extLst>
              </p:cNvPr>
              <p:cNvSpPr txBox="1">
                <a:spLocks/>
              </p:cNvSpPr>
              <p:nvPr/>
            </p:nvSpPr>
            <p:spPr>
              <a:xfrm rot="18285654">
                <a:off x="7985108" y="4070408"/>
                <a:ext cx="2617234" cy="941339"/>
              </a:xfrm>
              <a:prstGeom prst="rect">
                <a:avLst/>
              </a:prstGeom>
              <a:noFill/>
            </p:spPr>
            <p:txBody>
              <a:bodyPr vert="horz" lIns="274320" tIns="45720" rIns="27432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Roboto" panose="02000000000000000000" pitchFamily="2" charset="0"/>
                  </a:rPr>
                  <a:t>ENVIRONMENT</a:t>
                </a:r>
              </a:p>
            </p:txBody>
          </p:sp>
        </p:grpSp>
        <p:sp>
          <p:nvSpPr>
            <p:cNvPr id="12" name="Freeform 19">
              <a:extLst>
                <a:ext uri="{FF2B5EF4-FFF2-40B4-BE49-F238E27FC236}">
                  <a16:creationId xmlns:a16="http://schemas.microsoft.com/office/drawing/2014/main" id="{DA0D5C08-2216-4CC6-BC9E-619AE3B4CA8B}"/>
                </a:ext>
              </a:extLst>
            </p:cNvPr>
            <p:cNvSpPr>
              <a:spLocks noChangeAspect="1"/>
            </p:cNvSpPr>
            <p:nvPr/>
          </p:nvSpPr>
          <p:spPr>
            <a:xfrm>
              <a:off x="7929868" y="3598447"/>
              <a:ext cx="389272" cy="341986"/>
            </a:xfrm>
            <a:custGeom>
              <a:avLst/>
              <a:gdLst>
                <a:gd name="connsiteX0" fmla="*/ 177989 w 356104"/>
                <a:gd name="connsiteY0" fmla="*/ 0 h 312846"/>
                <a:gd name="connsiteX1" fmla="*/ 236239 w 356104"/>
                <a:gd name="connsiteY1" fmla="*/ 77896 h 312846"/>
                <a:gd name="connsiteX2" fmla="*/ 355418 w 356104"/>
                <a:gd name="connsiteY2" fmla="*/ 297467 h 312846"/>
                <a:gd name="connsiteX3" fmla="*/ 356104 w 356104"/>
                <a:gd name="connsiteY3" fmla="*/ 299340 h 312846"/>
                <a:gd name="connsiteX4" fmla="*/ 311336 w 356104"/>
                <a:gd name="connsiteY4" fmla="*/ 306172 h 312846"/>
                <a:gd name="connsiteX5" fmla="*/ 179172 w 356104"/>
                <a:gd name="connsiteY5" fmla="*/ 312846 h 312846"/>
                <a:gd name="connsiteX6" fmla="*/ 47008 w 356104"/>
                <a:gd name="connsiteY6" fmla="*/ 306172 h 312846"/>
                <a:gd name="connsiteX7" fmla="*/ 0 w 356104"/>
                <a:gd name="connsiteY7" fmla="*/ 298998 h 312846"/>
                <a:gd name="connsiteX8" fmla="*/ 560 w 356104"/>
                <a:gd name="connsiteY8" fmla="*/ 297467 h 312846"/>
                <a:gd name="connsiteX9" fmla="*/ 119739 w 356104"/>
                <a:gd name="connsiteY9" fmla="*/ 77896 h 312846"/>
                <a:gd name="connsiteX10" fmla="*/ 177989 w 356104"/>
                <a:gd name="connsiteY10" fmla="*/ 0 h 31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104" h="312846">
                  <a:moveTo>
                    <a:pt x="177989" y="0"/>
                  </a:moveTo>
                  <a:lnTo>
                    <a:pt x="236239" y="77896"/>
                  </a:lnTo>
                  <a:cubicBezTo>
                    <a:pt x="282698" y="146665"/>
                    <a:pt x="322713" y="220144"/>
                    <a:pt x="355418" y="297467"/>
                  </a:cubicBezTo>
                  <a:lnTo>
                    <a:pt x="356104" y="299340"/>
                  </a:lnTo>
                  <a:lnTo>
                    <a:pt x="311336" y="306172"/>
                  </a:lnTo>
                  <a:cubicBezTo>
                    <a:pt x="267881" y="310585"/>
                    <a:pt x="223791" y="312846"/>
                    <a:pt x="179172" y="312846"/>
                  </a:cubicBezTo>
                  <a:cubicBezTo>
                    <a:pt x="134554" y="312846"/>
                    <a:pt x="90463" y="310585"/>
                    <a:pt x="47008" y="306172"/>
                  </a:cubicBezTo>
                  <a:lnTo>
                    <a:pt x="0" y="298998"/>
                  </a:lnTo>
                  <a:lnTo>
                    <a:pt x="560" y="297467"/>
                  </a:lnTo>
                  <a:cubicBezTo>
                    <a:pt x="33265" y="220144"/>
                    <a:pt x="73281" y="146665"/>
                    <a:pt x="119739" y="77896"/>
                  </a:cubicBezTo>
                  <a:lnTo>
                    <a:pt x="177989" y="0"/>
                  </a:lnTo>
                  <a:close/>
                </a:path>
              </a:pathLst>
            </a:custGeom>
            <a:noFill/>
            <a:ln w="3175">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13">
              <a:extLst>
                <a:ext uri="{FF2B5EF4-FFF2-40B4-BE49-F238E27FC236}">
                  <a16:creationId xmlns:a16="http://schemas.microsoft.com/office/drawing/2014/main" id="{D300B93E-0306-4AE0-844A-DBCDA8DE4934}"/>
                </a:ext>
              </a:extLst>
            </p:cNvPr>
            <p:cNvSpPr>
              <a:spLocks noChangeAspect="1"/>
            </p:cNvSpPr>
            <p:nvPr/>
          </p:nvSpPr>
          <p:spPr>
            <a:xfrm>
              <a:off x="5828826" y="2474798"/>
              <a:ext cx="2247279" cy="1493109"/>
            </a:xfrm>
            <a:custGeom>
              <a:avLst/>
              <a:gdLst>
                <a:gd name="connsiteX0" fmla="*/ 176931 w 1190547"/>
                <a:gd name="connsiteY0" fmla="*/ 0 h 791008"/>
                <a:gd name="connsiteX1" fmla="*/ 1174384 w 1190547"/>
                <a:gd name="connsiteY1" fmla="*/ 470396 h 791008"/>
                <a:gd name="connsiteX2" fmla="*/ 1190547 w 1190547"/>
                <a:gd name="connsiteY2" fmla="*/ 492010 h 791008"/>
                <a:gd name="connsiteX3" fmla="*/ 1132297 w 1190547"/>
                <a:gd name="connsiteY3" fmla="*/ 569906 h 791008"/>
                <a:gd name="connsiteX4" fmla="*/ 1013118 w 1190547"/>
                <a:gd name="connsiteY4" fmla="*/ 789477 h 791008"/>
                <a:gd name="connsiteX5" fmla="*/ 1012558 w 1190547"/>
                <a:gd name="connsiteY5" fmla="*/ 791008 h 791008"/>
                <a:gd name="connsiteX6" fmla="*/ 931221 w 1190547"/>
                <a:gd name="connsiteY6" fmla="*/ 778594 h 791008"/>
                <a:gd name="connsiteX7" fmla="*/ 685 w 1190547"/>
                <a:gd name="connsiteY7" fmla="*/ 15379 h 791008"/>
                <a:gd name="connsiteX8" fmla="*/ 0 w 1190547"/>
                <a:gd name="connsiteY8" fmla="*/ 13507 h 791008"/>
                <a:gd name="connsiteX9" fmla="*/ 44767 w 1190547"/>
                <a:gd name="connsiteY9" fmla="*/ 6674 h 791008"/>
                <a:gd name="connsiteX10" fmla="*/ 176931 w 1190547"/>
                <a:gd name="connsiteY10" fmla="*/ 0 h 79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547" h="791008">
                  <a:moveTo>
                    <a:pt x="176931" y="0"/>
                  </a:moveTo>
                  <a:cubicBezTo>
                    <a:pt x="578499" y="0"/>
                    <a:pt x="937298" y="183113"/>
                    <a:pt x="1174384" y="470396"/>
                  </a:cubicBezTo>
                  <a:lnTo>
                    <a:pt x="1190547" y="492010"/>
                  </a:lnTo>
                  <a:lnTo>
                    <a:pt x="1132297" y="569906"/>
                  </a:lnTo>
                  <a:cubicBezTo>
                    <a:pt x="1085839" y="638675"/>
                    <a:pt x="1045823" y="712154"/>
                    <a:pt x="1013118" y="789477"/>
                  </a:cubicBezTo>
                  <a:lnTo>
                    <a:pt x="1012558" y="791008"/>
                  </a:lnTo>
                  <a:lnTo>
                    <a:pt x="931221" y="778594"/>
                  </a:lnTo>
                  <a:cubicBezTo>
                    <a:pt x="510487" y="692500"/>
                    <a:pt x="164211" y="401998"/>
                    <a:pt x="685" y="15379"/>
                  </a:cubicBezTo>
                  <a:lnTo>
                    <a:pt x="0" y="13507"/>
                  </a:lnTo>
                  <a:lnTo>
                    <a:pt x="44767" y="6674"/>
                  </a:lnTo>
                  <a:cubicBezTo>
                    <a:pt x="88222" y="2261"/>
                    <a:pt x="132313" y="0"/>
                    <a:pt x="176931" y="0"/>
                  </a:cubicBezTo>
                  <a:close/>
                </a:path>
              </a:pathLst>
            </a:custGeom>
            <a:solidFill>
              <a:schemeClr val="bg2">
                <a:lumMod val="5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15">
              <a:extLst>
                <a:ext uri="{FF2B5EF4-FFF2-40B4-BE49-F238E27FC236}">
                  <a16:creationId xmlns:a16="http://schemas.microsoft.com/office/drawing/2014/main" id="{5C45F9C7-6B41-4BF9-BB42-4936DA50E883}"/>
                </a:ext>
              </a:extLst>
            </p:cNvPr>
            <p:cNvSpPr>
              <a:spLocks noChangeAspect="1"/>
            </p:cNvSpPr>
            <p:nvPr/>
          </p:nvSpPr>
          <p:spPr>
            <a:xfrm>
              <a:off x="7617617" y="4040976"/>
              <a:ext cx="1014806" cy="2368225"/>
            </a:xfrm>
            <a:custGeom>
              <a:avLst/>
              <a:gdLst>
                <a:gd name="connsiteX0" fmla="*/ 101021 w 558020"/>
                <a:gd name="connsiteY0" fmla="*/ 0 h 1302234"/>
                <a:gd name="connsiteX1" fmla="*/ 148029 w 558020"/>
                <a:gd name="connsiteY1" fmla="*/ 7174 h 1302234"/>
                <a:gd name="connsiteX2" fmla="*/ 280193 w 558020"/>
                <a:gd name="connsiteY2" fmla="*/ 13848 h 1302234"/>
                <a:gd name="connsiteX3" fmla="*/ 412357 w 558020"/>
                <a:gd name="connsiteY3" fmla="*/ 7174 h 1302234"/>
                <a:gd name="connsiteX4" fmla="*/ 457125 w 558020"/>
                <a:gd name="connsiteY4" fmla="*/ 342 h 1302234"/>
                <a:gd name="connsiteX5" fmla="*/ 499906 w 558020"/>
                <a:gd name="connsiteY5" fmla="*/ 117230 h 1302234"/>
                <a:gd name="connsiteX6" fmla="*/ 558020 w 558020"/>
                <a:gd name="connsiteY6" fmla="*/ 501618 h 1302234"/>
                <a:gd name="connsiteX7" fmla="*/ 337260 w 558020"/>
                <a:gd name="connsiteY7" fmla="*/ 1224338 h 1302234"/>
                <a:gd name="connsiteX8" fmla="*/ 279010 w 558020"/>
                <a:gd name="connsiteY8" fmla="*/ 1302234 h 1302234"/>
                <a:gd name="connsiteX9" fmla="*/ 220760 w 558020"/>
                <a:gd name="connsiteY9" fmla="*/ 1224338 h 1302234"/>
                <a:gd name="connsiteX10" fmla="*/ 0 w 558020"/>
                <a:gd name="connsiteY10" fmla="*/ 501618 h 1302234"/>
                <a:gd name="connsiteX11" fmla="*/ 58114 w 558020"/>
                <a:gd name="connsiteY11" fmla="*/ 117230 h 1302234"/>
                <a:gd name="connsiteX12" fmla="*/ 101021 w 558020"/>
                <a:gd name="connsiteY12" fmla="*/ 0 h 130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020" h="1302234">
                  <a:moveTo>
                    <a:pt x="101021" y="0"/>
                  </a:moveTo>
                  <a:lnTo>
                    <a:pt x="148029" y="7174"/>
                  </a:lnTo>
                  <a:cubicBezTo>
                    <a:pt x="191484" y="11587"/>
                    <a:pt x="235575" y="13848"/>
                    <a:pt x="280193" y="13848"/>
                  </a:cubicBezTo>
                  <a:cubicBezTo>
                    <a:pt x="324812" y="13848"/>
                    <a:pt x="368902" y="11587"/>
                    <a:pt x="412357" y="7174"/>
                  </a:cubicBezTo>
                  <a:lnTo>
                    <a:pt x="457125" y="342"/>
                  </a:lnTo>
                  <a:lnTo>
                    <a:pt x="499906" y="117230"/>
                  </a:lnTo>
                  <a:cubicBezTo>
                    <a:pt x="537674" y="238658"/>
                    <a:pt x="558020" y="367762"/>
                    <a:pt x="558020" y="501618"/>
                  </a:cubicBezTo>
                  <a:cubicBezTo>
                    <a:pt x="558020" y="769330"/>
                    <a:pt x="476637" y="1018033"/>
                    <a:pt x="337260" y="1224338"/>
                  </a:cubicBezTo>
                  <a:lnTo>
                    <a:pt x="279010" y="1302234"/>
                  </a:lnTo>
                  <a:lnTo>
                    <a:pt x="220760" y="1224338"/>
                  </a:lnTo>
                  <a:cubicBezTo>
                    <a:pt x="81384" y="1018033"/>
                    <a:pt x="0" y="769330"/>
                    <a:pt x="0" y="501618"/>
                  </a:cubicBezTo>
                  <a:cubicBezTo>
                    <a:pt x="0" y="367762"/>
                    <a:pt x="20346" y="238658"/>
                    <a:pt x="58114" y="117230"/>
                  </a:cubicBezTo>
                  <a:lnTo>
                    <a:pt x="101021" y="0"/>
                  </a:lnTo>
                  <a:close/>
                </a:path>
              </a:pathLst>
            </a:custGeom>
            <a:solidFill>
              <a:schemeClr val="bg2">
                <a:lumMod val="5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14">
              <a:extLst>
                <a:ext uri="{FF2B5EF4-FFF2-40B4-BE49-F238E27FC236}">
                  <a16:creationId xmlns:a16="http://schemas.microsoft.com/office/drawing/2014/main" id="{082BCF82-78A7-49AF-B991-E4E05400CAE8}"/>
                </a:ext>
              </a:extLst>
            </p:cNvPr>
            <p:cNvSpPr>
              <a:spLocks noChangeAspect="1"/>
            </p:cNvSpPr>
            <p:nvPr/>
          </p:nvSpPr>
          <p:spPr>
            <a:xfrm>
              <a:off x="8175192" y="2519125"/>
              <a:ext cx="2110941" cy="1400497"/>
            </a:xfrm>
            <a:custGeom>
              <a:avLst/>
              <a:gdLst>
                <a:gd name="connsiteX0" fmla="*/ 1013616 w 1192788"/>
                <a:gd name="connsiteY0" fmla="*/ 0 h 791350"/>
                <a:gd name="connsiteX1" fmla="*/ 1145780 w 1192788"/>
                <a:gd name="connsiteY1" fmla="*/ 6674 h 791350"/>
                <a:gd name="connsiteX2" fmla="*/ 1192788 w 1192788"/>
                <a:gd name="connsiteY2" fmla="*/ 13849 h 791350"/>
                <a:gd name="connsiteX3" fmla="*/ 1192228 w 1192788"/>
                <a:gd name="connsiteY3" fmla="*/ 15379 h 791350"/>
                <a:gd name="connsiteX4" fmla="*/ 261692 w 1192788"/>
                <a:gd name="connsiteY4" fmla="*/ 778594 h 791350"/>
                <a:gd name="connsiteX5" fmla="*/ 178115 w 1192788"/>
                <a:gd name="connsiteY5" fmla="*/ 791350 h 791350"/>
                <a:gd name="connsiteX6" fmla="*/ 177429 w 1192788"/>
                <a:gd name="connsiteY6" fmla="*/ 789477 h 791350"/>
                <a:gd name="connsiteX7" fmla="*/ 58250 w 1192788"/>
                <a:gd name="connsiteY7" fmla="*/ 569906 h 791350"/>
                <a:gd name="connsiteX8" fmla="*/ 0 w 1192788"/>
                <a:gd name="connsiteY8" fmla="*/ 492010 h 791350"/>
                <a:gd name="connsiteX9" fmla="*/ 16163 w 1192788"/>
                <a:gd name="connsiteY9" fmla="*/ 470396 h 791350"/>
                <a:gd name="connsiteX10" fmla="*/ 1013616 w 1192788"/>
                <a:gd name="connsiteY10" fmla="*/ 0 h 79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788" h="791350">
                  <a:moveTo>
                    <a:pt x="1013616" y="0"/>
                  </a:moveTo>
                  <a:cubicBezTo>
                    <a:pt x="1058235" y="0"/>
                    <a:pt x="1102325" y="2261"/>
                    <a:pt x="1145780" y="6674"/>
                  </a:cubicBezTo>
                  <a:lnTo>
                    <a:pt x="1192788" y="13849"/>
                  </a:lnTo>
                  <a:lnTo>
                    <a:pt x="1192228" y="15379"/>
                  </a:lnTo>
                  <a:cubicBezTo>
                    <a:pt x="1028702" y="401998"/>
                    <a:pt x="682427" y="692500"/>
                    <a:pt x="261692" y="778594"/>
                  </a:cubicBezTo>
                  <a:lnTo>
                    <a:pt x="178115" y="791350"/>
                  </a:lnTo>
                  <a:lnTo>
                    <a:pt x="177429" y="789477"/>
                  </a:lnTo>
                  <a:cubicBezTo>
                    <a:pt x="144724" y="712154"/>
                    <a:pt x="104709" y="638675"/>
                    <a:pt x="58250" y="569906"/>
                  </a:cubicBezTo>
                  <a:lnTo>
                    <a:pt x="0" y="492010"/>
                  </a:lnTo>
                  <a:lnTo>
                    <a:pt x="16163" y="470396"/>
                  </a:lnTo>
                  <a:cubicBezTo>
                    <a:pt x="253250" y="183113"/>
                    <a:pt x="612049" y="0"/>
                    <a:pt x="1013616" y="0"/>
                  </a:cubicBezTo>
                  <a:close/>
                </a:path>
              </a:pathLst>
            </a:custGeom>
            <a:solidFill>
              <a:schemeClr val="bg2">
                <a:lumMod val="5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84560334-38FB-41DD-AFD5-52A7A968416F}"/>
                </a:ext>
              </a:extLst>
            </p:cNvPr>
            <p:cNvSpPr txBox="1"/>
            <p:nvPr/>
          </p:nvSpPr>
          <p:spPr>
            <a:xfrm rot="1904101">
              <a:off x="6085085" y="2940922"/>
              <a:ext cx="1821741" cy="6310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Societal/</a:t>
              </a:r>
              <a:br>
                <a:rPr kumimoji="0" lang="en-US"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Economic</a:t>
              </a:r>
            </a:p>
          </p:txBody>
        </p:sp>
        <p:sp>
          <p:nvSpPr>
            <p:cNvPr id="14" name="TextBox 13">
              <a:extLst>
                <a:ext uri="{FF2B5EF4-FFF2-40B4-BE49-F238E27FC236}">
                  <a16:creationId xmlns:a16="http://schemas.microsoft.com/office/drawing/2014/main" id="{ED0DCBB8-DC05-4768-B8AE-4A3F2055244E}"/>
                </a:ext>
              </a:extLst>
            </p:cNvPr>
            <p:cNvSpPr txBox="1"/>
            <p:nvPr/>
          </p:nvSpPr>
          <p:spPr>
            <a:xfrm rot="19757750">
              <a:off x="8211038" y="2913528"/>
              <a:ext cx="1882914" cy="628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Societal/</a:t>
              </a:r>
            </a:p>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Environmental</a:t>
              </a:r>
            </a:p>
          </p:txBody>
        </p:sp>
        <p:sp>
          <p:nvSpPr>
            <p:cNvPr id="16" name="TextBox 15">
              <a:extLst>
                <a:ext uri="{FF2B5EF4-FFF2-40B4-BE49-F238E27FC236}">
                  <a16:creationId xmlns:a16="http://schemas.microsoft.com/office/drawing/2014/main" id="{ED61A59C-A29E-4905-928A-1104F7EE2672}"/>
                </a:ext>
              </a:extLst>
            </p:cNvPr>
            <p:cNvSpPr txBox="1"/>
            <p:nvPr/>
          </p:nvSpPr>
          <p:spPr>
            <a:xfrm rot="16200000">
              <a:off x="7155105" y="4682690"/>
              <a:ext cx="1953662" cy="6083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Economic/</a:t>
              </a:r>
            </a:p>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Environmental</a:t>
              </a:r>
            </a:p>
          </p:txBody>
        </p:sp>
        <p:sp>
          <p:nvSpPr>
            <p:cNvPr id="17" name="Freeform 35">
              <a:extLst>
                <a:ext uri="{FF2B5EF4-FFF2-40B4-BE49-F238E27FC236}">
                  <a16:creationId xmlns:a16="http://schemas.microsoft.com/office/drawing/2014/main" id="{803888C4-61CC-46A8-B632-9B9292CDF92D}"/>
                </a:ext>
              </a:extLst>
            </p:cNvPr>
            <p:cNvSpPr>
              <a:spLocks noChangeAspect="1"/>
            </p:cNvSpPr>
            <p:nvPr/>
          </p:nvSpPr>
          <p:spPr>
            <a:xfrm>
              <a:off x="7715527" y="3335115"/>
              <a:ext cx="841864" cy="739001"/>
            </a:xfrm>
            <a:custGeom>
              <a:avLst/>
              <a:gdLst>
                <a:gd name="connsiteX0" fmla="*/ 179136 w 358686"/>
                <a:gd name="connsiteY0" fmla="*/ 0 h 313922"/>
                <a:gd name="connsiteX1" fmla="*/ 272570 w 358686"/>
                <a:gd name="connsiteY1" fmla="*/ 131418 h 313922"/>
                <a:gd name="connsiteX2" fmla="*/ 358126 w 358686"/>
                <a:gd name="connsiteY2" fmla="*/ 298544 h 313922"/>
                <a:gd name="connsiteX3" fmla="*/ 358686 w 358686"/>
                <a:gd name="connsiteY3" fmla="*/ 300074 h 313922"/>
                <a:gd name="connsiteX4" fmla="*/ 311678 w 358686"/>
                <a:gd name="connsiteY4" fmla="*/ 307248 h 313922"/>
                <a:gd name="connsiteX5" fmla="*/ 179514 w 358686"/>
                <a:gd name="connsiteY5" fmla="*/ 313922 h 313922"/>
                <a:gd name="connsiteX6" fmla="*/ 80059 w 358686"/>
                <a:gd name="connsiteY6" fmla="*/ 310153 h 313922"/>
                <a:gd name="connsiteX7" fmla="*/ 0 w 358686"/>
                <a:gd name="connsiteY7" fmla="*/ 301009 h 313922"/>
                <a:gd name="connsiteX8" fmla="*/ 902 w 358686"/>
                <a:gd name="connsiteY8" fmla="*/ 298544 h 313922"/>
                <a:gd name="connsiteX9" fmla="*/ 120081 w 358686"/>
                <a:gd name="connsiteY9" fmla="*/ 78973 h 3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86" h="313922">
                  <a:moveTo>
                    <a:pt x="179136" y="0"/>
                  </a:moveTo>
                  <a:lnTo>
                    <a:pt x="272570" y="131418"/>
                  </a:lnTo>
                  <a:cubicBezTo>
                    <a:pt x="304957" y="184721"/>
                    <a:pt x="333597" y="240551"/>
                    <a:pt x="358126" y="298544"/>
                  </a:cubicBezTo>
                  <a:lnTo>
                    <a:pt x="358686" y="300074"/>
                  </a:lnTo>
                  <a:lnTo>
                    <a:pt x="311678" y="307248"/>
                  </a:lnTo>
                  <a:cubicBezTo>
                    <a:pt x="268223" y="311661"/>
                    <a:pt x="224133" y="313922"/>
                    <a:pt x="179514" y="313922"/>
                  </a:cubicBezTo>
                  <a:cubicBezTo>
                    <a:pt x="146050" y="313922"/>
                    <a:pt x="112883" y="312651"/>
                    <a:pt x="80059" y="310153"/>
                  </a:cubicBezTo>
                  <a:lnTo>
                    <a:pt x="0" y="301009"/>
                  </a:lnTo>
                  <a:lnTo>
                    <a:pt x="902" y="298544"/>
                  </a:lnTo>
                  <a:cubicBezTo>
                    <a:pt x="33607" y="221220"/>
                    <a:pt x="73623" y="147741"/>
                    <a:pt x="120081" y="78973"/>
                  </a:cubicBezTo>
                  <a:close/>
                </a:path>
              </a:pathLst>
            </a:custGeom>
            <a:solidFill>
              <a:schemeClr val="bg2">
                <a:alpha val="98000"/>
              </a:schemeClr>
            </a:solidFill>
            <a:ln w="19050">
              <a:noFill/>
            </a:ln>
            <a:effectLst>
              <a:glow rad="304800">
                <a:schemeClr val="tx1">
                  <a:alpha val="0"/>
                </a:schemeClr>
              </a:glow>
              <a:outerShdw dist="50800" dir="5400000" sx="99000" sy="99000" algn="ctr" rotWithShape="0">
                <a:schemeClr val="bg1">
                  <a:lumMod val="75000"/>
                  <a:alpha val="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7" name="Rectangle 26">
            <a:extLst>
              <a:ext uri="{FF2B5EF4-FFF2-40B4-BE49-F238E27FC236}">
                <a16:creationId xmlns:a16="http://schemas.microsoft.com/office/drawing/2014/main" id="{A03CAB94-97D5-4613-A3F2-2AE887B42446}"/>
              </a:ext>
            </a:extLst>
          </p:cNvPr>
          <p:cNvSpPr/>
          <p:nvPr/>
        </p:nvSpPr>
        <p:spPr>
          <a:xfrm>
            <a:off x="10244666" y="6077346"/>
            <a:ext cx="1560163" cy="5195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8" name="Picture 27" descr="A picture containing text, sign&#10;&#10;Description automatically generated">
            <a:extLst>
              <a:ext uri="{FF2B5EF4-FFF2-40B4-BE49-F238E27FC236}">
                <a16:creationId xmlns:a16="http://schemas.microsoft.com/office/drawing/2014/main" id="{7C20DA49-3881-4D83-8D33-E29302E15205}"/>
              </a:ext>
            </a:extLst>
          </p:cNvPr>
          <p:cNvPicPr>
            <a:picLocks noChangeAspect="1"/>
          </p:cNvPicPr>
          <p:nvPr/>
        </p:nvPicPr>
        <p:blipFill>
          <a:blip r:embed="rId3"/>
          <a:stretch>
            <a:fillRect/>
          </a:stretch>
        </p:blipFill>
        <p:spPr>
          <a:xfrm>
            <a:off x="10433414" y="6164300"/>
            <a:ext cx="1357806" cy="432597"/>
          </a:xfrm>
          <a:prstGeom prst="rect">
            <a:avLst/>
          </a:prstGeom>
        </p:spPr>
      </p:pic>
      <p:sp>
        <p:nvSpPr>
          <p:cNvPr id="6" name="Content Placeholder 5">
            <a:extLst>
              <a:ext uri="{FF2B5EF4-FFF2-40B4-BE49-F238E27FC236}">
                <a16:creationId xmlns:a16="http://schemas.microsoft.com/office/drawing/2014/main" id="{87C33E6C-0A92-427C-8CBA-2EA74C689D05}"/>
              </a:ext>
            </a:extLst>
          </p:cNvPr>
          <p:cNvSpPr>
            <a:spLocks noGrp="1"/>
          </p:cNvSpPr>
          <p:nvPr>
            <p:ph sz="half" idx="1"/>
          </p:nvPr>
        </p:nvSpPr>
        <p:spPr>
          <a:xfrm>
            <a:off x="682906" y="2617817"/>
            <a:ext cx="4638798" cy="2929429"/>
          </a:xfrm>
        </p:spPr>
        <p:txBody>
          <a:bodyPr>
            <a:normAutofit/>
          </a:bodyPr>
          <a:lstStyle/>
          <a:p>
            <a:pPr marL="0" indent="0">
              <a:buNone/>
            </a:pPr>
            <a:r>
              <a:rPr kumimoji="0" lang="en-US" sz="2400" i="0" u="none" strike="noStrike" kern="1200" cap="none" spc="0" normalizeH="0" baseline="0" noProof="0" dirty="0">
                <a:ln>
                  <a:noFill/>
                </a:ln>
                <a:solidFill>
                  <a:prstClr val="black"/>
                </a:solidFill>
                <a:effectLst/>
                <a:uLnTx/>
                <a:uFillTx/>
              </a:rPr>
              <a:t>1. As an Integrated System – with an emphasis on projects and initiatives that address two or more spheres</a:t>
            </a:r>
          </a:p>
        </p:txBody>
      </p:sp>
    </p:spTree>
    <p:extLst>
      <p:ext uri="{BB962C8B-B14F-4D97-AF65-F5344CB8AC3E}">
        <p14:creationId xmlns:p14="http://schemas.microsoft.com/office/powerpoint/2010/main" val="97237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168A-4FB6-4C08-B086-030E137F9ECD}"/>
              </a:ext>
            </a:extLst>
          </p:cNvPr>
          <p:cNvSpPr>
            <a:spLocks noGrp="1"/>
          </p:cNvSpPr>
          <p:nvPr>
            <p:ph type="title"/>
          </p:nvPr>
        </p:nvSpPr>
        <p:spPr/>
        <p:txBody>
          <a:bodyPr>
            <a:normAutofit/>
          </a:bodyPr>
          <a:lstStyle/>
          <a:p>
            <a:r>
              <a:rPr lang="en-US" dirty="0"/>
              <a:t>How Does SLS Approach Sustainable Communities?</a:t>
            </a:r>
          </a:p>
        </p:txBody>
      </p:sp>
      <p:sp>
        <p:nvSpPr>
          <p:cNvPr id="27" name="Rectangle 26">
            <a:extLst>
              <a:ext uri="{FF2B5EF4-FFF2-40B4-BE49-F238E27FC236}">
                <a16:creationId xmlns:a16="http://schemas.microsoft.com/office/drawing/2014/main" id="{A03CAB94-97D5-4613-A3F2-2AE887B42446}"/>
              </a:ext>
            </a:extLst>
          </p:cNvPr>
          <p:cNvSpPr/>
          <p:nvPr/>
        </p:nvSpPr>
        <p:spPr>
          <a:xfrm>
            <a:off x="10244666" y="6077346"/>
            <a:ext cx="1560163" cy="5195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8" name="Picture 27" descr="A picture containing text, sign&#10;&#10;Description automatically generated">
            <a:extLst>
              <a:ext uri="{FF2B5EF4-FFF2-40B4-BE49-F238E27FC236}">
                <a16:creationId xmlns:a16="http://schemas.microsoft.com/office/drawing/2014/main" id="{7C20DA49-3881-4D83-8D33-E29302E15205}"/>
              </a:ext>
            </a:extLst>
          </p:cNvPr>
          <p:cNvPicPr>
            <a:picLocks noChangeAspect="1"/>
          </p:cNvPicPr>
          <p:nvPr/>
        </p:nvPicPr>
        <p:blipFill>
          <a:blip r:embed="rId3"/>
          <a:stretch>
            <a:fillRect/>
          </a:stretch>
        </p:blipFill>
        <p:spPr>
          <a:xfrm>
            <a:off x="10433414" y="6164300"/>
            <a:ext cx="1357806" cy="432597"/>
          </a:xfrm>
          <a:prstGeom prst="rect">
            <a:avLst/>
          </a:prstGeom>
        </p:spPr>
      </p:pic>
      <p:sp>
        <p:nvSpPr>
          <p:cNvPr id="6" name="Content Placeholder 5">
            <a:extLst>
              <a:ext uri="{FF2B5EF4-FFF2-40B4-BE49-F238E27FC236}">
                <a16:creationId xmlns:a16="http://schemas.microsoft.com/office/drawing/2014/main" id="{87C33E6C-0A92-427C-8CBA-2EA74C689D05}"/>
              </a:ext>
            </a:extLst>
          </p:cNvPr>
          <p:cNvSpPr>
            <a:spLocks noGrp="1"/>
          </p:cNvSpPr>
          <p:nvPr>
            <p:ph sz="half" idx="1"/>
          </p:nvPr>
        </p:nvSpPr>
        <p:spPr>
          <a:xfrm>
            <a:off x="500727" y="1828923"/>
            <a:ext cx="5242066" cy="1612030"/>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rPr>
              <a:t>2. With a special focus on Society, including Equity and Voice</a:t>
            </a:r>
          </a:p>
          <a:p>
            <a:endParaRPr kumimoji="0" lang="en-US" sz="280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Content Placeholder 1">
            <a:extLst>
              <a:ext uri="{FF2B5EF4-FFF2-40B4-BE49-F238E27FC236}">
                <a16:creationId xmlns:a16="http://schemas.microsoft.com/office/drawing/2014/main" id="{C705C5DF-17A0-46B4-8059-D08305F185CA}"/>
              </a:ext>
            </a:extLst>
          </p:cNvPr>
          <p:cNvSpPr txBox="1">
            <a:spLocks/>
          </p:cNvSpPr>
          <p:nvPr/>
        </p:nvSpPr>
        <p:spPr>
          <a:xfrm>
            <a:off x="500726" y="3182341"/>
            <a:ext cx="5315551" cy="2714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03057"/>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3057"/>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3057"/>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000" dirty="0"/>
              <a:t>“The overriding aim of global economic development must surely be to enable humanity to thrive in the safe and just space, ending human deprivation while keeping within safe boundaries of natural resource use locally, regionally, and globally.”</a:t>
            </a:r>
            <a:br>
              <a:rPr lang="en-US" sz="2000" dirty="0"/>
            </a:br>
            <a:r>
              <a:rPr lang="en-US" sz="2000" dirty="0"/>
              <a:t>                                - </a:t>
            </a:r>
            <a:r>
              <a:rPr lang="en-US" sz="1500" dirty="0"/>
              <a:t>Kate Raworth, Oxfam Doughnut</a:t>
            </a:r>
            <a:endParaRPr lang="en-US" sz="1600" i="1" dirty="0"/>
          </a:p>
        </p:txBody>
      </p:sp>
      <p:pic>
        <p:nvPicPr>
          <p:cNvPr id="30" name="Picture 29">
            <a:extLst>
              <a:ext uri="{FF2B5EF4-FFF2-40B4-BE49-F238E27FC236}">
                <a16:creationId xmlns:a16="http://schemas.microsoft.com/office/drawing/2014/main" id="{AEAC4558-30AB-49D1-938E-940D0CC595E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82241" y="1104046"/>
            <a:ext cx="5377019" cy="5363573"/>
          </a:xfrm>
          <a:prstGeom prst="rect">
            <a:avLst/>
          </a:prstGeom>
        </p:spPr>
      </p:pic>
      <p:sp>
        <p:nvSpPr>
          <p:cNvPr id="31" name="Rectangle 30">
            <a:extLst>
              <a:ext uri="{FF2B5EF4-FFF2-40B4-BE49-F238E27FC236}">
                <a16:creationId xmlns:a16="http://schemas.microsoft.com/office/drawing/2014/main" id="{B32AD5F5-6F32-4807-94A6-B6C0BC374C7E}"/>
              </a:ext>
            </a:extLst>
          </p:cNvPr>
          <p:cNvSpPr/>
          <p:nvPr/>
        </p:nvSpPr>
        <p:spPr>
          <a:xfrm>
            <a:off x="500726" y="6356181"/>
            <a:ext cx="6596109" cy="646331"/>
          </a:xfrm>
          <a:prstGeom prst="rect">
            <a:avLst/>
          </a:prstGeom>
        </p:spPr>
        <p:txBody>
          <a:bodyPr wrap="square">
            <a:spAutoFit/>
          </a:bodyPr>
          <a:lstStyle/>
          <a:p>
            <a:r>
              <a:rPr lang="en-US" sz="1200" u="sng" dirty="0">
                <a:latin typeface="Roboto" panose="02000000000000000000" pitchFamily="2" charset="0"/>
                <a:ea typeface="Roboto" panose="02000000000000000000" pitchFamily="2" charset="0"/>
                <a:cs typeface="Roboto" panose="02000000000000000000" pitchFamily="2" charset="0"/>
              </a:rPr>
              <a:t>Website: http://www.kateraworth.com/doughnut/ </a:t>
            </a:r>
            <a:br>
              <a:rPr lang="en-US" sz="1200" u="sng" dirty="0">
                <a:latin typeface="Roboto" panose="02000000000000000000" pitchFamily="2" charset="0"/>
                <a:ea typeface="Roboto" panose="02000000000000000000" pitchFamily="2" charset="0"/>
                <a:cs typeface="Roboto" panose="02000000000000000000" pitchFamily="2" charset="0"/>
              </a:rPr>
            </a:br>
            <a:r>
              <a:rPr lang="en-US" sz="1200" u="sng" dirty="0">
                <a:latin typeface="Roboto" panose="02000000000000000000" pitchFamily="2" charset="0"/>
                <a:ea typeface="Roboto" panose="02000000000000000000" pitchFamily="2" charset="0"/>
                <a:cs typeface="Roboto" panose="02000000000000000000" pitchFamily="2" charset="0"/>
              </a:rPr>
              <a:t>Video: https://www.oxfam.org/en/video/2012/introducing-doughnut-safe-and-just-space-humanity </a:t>
            </a:r>
          </a:p>
        </p:txBody>
      </p:sp>
    </p:spTree>
    <p:extLst>
      <p:ext uri="{BB962C8B-B14F-4D97-AF65-F5344CB8AC3E}">
        <p14:creationId xmlns:p14="http://schemas.microsoft.com/office/powerpoint/2010/main" val="311466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F09DB228-6DFF-4EF0-8439-89FA03B307A9}"/>
              </a:ext>
            </a:extLst>
          </p:cNvPr>
          <p:cNvPicPr>
            <a:picLocks noChangeAspect="1"/>
          </p:cNvPicPr>
          <p:nvPr/>
        </p:nvPicPr>
        <p:blipFill>
          <a:blip r:embed="rId3"/>
          <a:stretch>
            <a:fillRect/>
          </a:stretch>
        </p:blipFill>
        <p:spPr>
          <a:xfrm>
            <a:off x="180622" y="2976031"/>
            <a:ext cx="11649877" cy="2324662"/>
          </a:xfrm>
          <a:prstGeom prst="rect">
            <a:avLst/>
          </a:prstGeom>
        </p:spPr>
      </p:pic>
      <p:sp>
        <p:nvSpPr>
          <p:cNvPr id="2" name="Title 1">
            <a:extLst>
              <a:ext uri="{FF2B5EF4-FFF2-40B4-BE49-F238E27FC236}">
                <a16:creationId xmlns:a16="http://schemas.microsoft.com/office/drawing/2014/main" id="{7105C40A-DA0D-4783-84C2-6B9A4BBC94CD}"/>
              </a:ext>
            </a:extLst>
          </p:cNvPr>
          <p:cNvSpPr>
            <a:spLocks noGrp="1"/>
          </p:cNvSpPr>
          <p:nvPr>
            <p:ph type="title"/>
          </p:nvPr>
        </p:nvSpPr>
        <p:spPr/>
        <p:txBody>
          <a:bodyPr>
            <a:normAutofit/>
          </a:bodyPr>
          <a:lstStyle/>
          <a:p>
            <a:r>
              <a:rPr lang="en-US" dirty="0"/>
              <a:t>Voice and Community Engagement</a:t>
            </a:r>
          </a:p>
        </p:txBody>
      </p:sp>
      <p:sp>
        <p:nvSpPr>
          <p:cNvPr id="4" name="Content Placeholder 3">
            <a:extLst>
              <a:ext uri="{FF2B5EF4-FFF2-40B4-BE49-F238E27FC236}">
                <a16:creationId xmlns:a16="http://schemas.microsoft.com/office/drawing/2014/main" id="{A684A3C3-BA6E-4CA4-8215-466B7BC01E3F}"/>
              </a:ext>
            </a:extLst>
          </p:cNvPr>
          <p:cNvSpPr>
            <a:spLocks noGrp="1"/>
          </p:cNvSpPr>
          <p:nvPr>
            <p:ph sz="half" idx="2"/>
          </p:nvPr>
        </p:nvSpPr>
        <p:spPr>
          <a:xfrm>
            <a:off x="465667" y="1162151"/>
            <a:ext cx="10672448" cy="681050"/>
          </a:xfrm>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rPr>
              <a:t>Focusing on VOICE means supporting shared leadership and community-driven change</a:t>
            </a:r>
          </a:p>
          <a:p>
            <a:pPr marL="0" indent="0">
              <a:buNone/>
            </a:pPr>
            <a:endParaRPr lang="en-US" dirty="0"/>
          </a:p>
        </p:txBody>
      </p:sp>
      <p:sp>
        <p:nvSpPr>
          <p:cNvPr id="10" name="内容占位符 1">
            <a:extLst>
              <a:ext uri="{FF2B5EF4-FFF2-40B4-BE49-F238E27FC236}">
                <a16:creationId xmlns:a16="http://schemas.microsoft.com/office/drawing/2014/main" id="{B53FC411-58C8-430B-81B4-2962EEB3BE16}"/>
              </a:ext>
            </a:extLst>
          </p:cNvPr>
          <p:cNvSpPr>
            <a:spLocks noGrp="1"/>
          </p:cNvSpPr>
          <p:nvPr/>
        </p:nvSpPr>
        <p:spPr>
          <a:xfrm>
            <a:off x="180622" y="2114177"/>
            <a:ext cx="11830756" cy="2629647"/>
          </a:xfrm>
          <a:prstGeom prst="rect">
            <a:avLst/>
          </a:prstGeom>
        </p:spPr>
        <p:txBody>
          <a:bodyPr vert="horz" lIns="274320" tIns="45720" rIns="274320" bIns="45720" rtlCol="0">
            <a:noAutofit/>
          </a:bodyPr>
          <a:lstStyle>
            <a:lvl1pPr marL="0" indent="0" algn="l" defTabSz="457200" rtl="0" eaLnBrk="1" latinLnBrk="0" hangingPunct="1">
              <a:spcBef>
                <a:spcPct val="20000"/>
              </a:spcBef>
              <a:spcAft>
                <a:spcPts val="600"/>
              </a:spcAft>
              <a:buFontTx/>
              <a:buNone/>
              <a:defRPr sz="2400" kern="1200">
                <a:solidFill>
                  <a:srgbClr val="262626"/>
                </a:solidFill>
                <a:latin typeface="+mn-lt"/>
                <a:ea typeface="+mn-ea"/>
                <a:cs typeface="+mn-cs"/>
              </a:defRPr>
            </a:lvl1pPr>
            <a:lvl2pPr marL="466344" indent="-285750" algn="l" defTabSz="457200" rtl="0" eaLnBrk="1" latinLnBrk="0" hangingPunct="1">
              <a:spcBef>
                <a:spcPct val="20000"/>
              </a:spcBef>
              <a:spcAft>
                <a:spcPts val="600"/>
              </a:spcAft>
              <a:buFont typeface="Lucida Grande"/>
              <a:buChar char="•"/>
              <a:defRPr sz="2100" kern="1200">
                <a:solidFill>
                  <a:srgbClr val="262626"/>
                </a:solidFill>
                <a:latin typeface="+mn-lt"/>
                <a:ea typeface="+mn-ea"/>
                <a:cs typeface="+mn-cs"/>
              </a:defRPr>
            </a:lvl2pPr>
            <a:lvl3pPr marL="1143000" indent="-228600" algn="l" defTabSz="457200" rtl="0" eaLnBrk="1" latinLnBrk="0" hangingPunct="1">
              <a:spcBef>
                <a:spcPct val="20000"/>
              </a:spcBef>
              <a:spcAft>
                <a:spcPts val="600"/>
              </a:spcAft>
              <a:buFont typeface="Arial"/>
              <a:buChar char="•"/>
              <a:defRPr sz="21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Tx/>
              <a:buSzTx/>
              <a:buFontTx/>
              <a:buNone/>
              <a:tabLst/>
              <a:defRPr/>
            </a:pPr>
            <a:endParaRPr kumimoji="1" lang="en-US" altLang="zh-CN" sz="2400" b="0" i="0" u="none" strike="noStrike" kern="1200" cap="none" spc="0" normalizeH="0" baseline="0" noProof="0" dirty="0">
              <a:ln>
                <a:noFill/>
              </a:ln>
              <a:solidFill>
                <a:srgbClr val="262626"/>
              </a:solidFill>
              <a:effectLst/>
              <a:uLnTx/>
              <a:uFillTx/>
              <a:latin typeface="Arial" panose="020B0604020202020204"/>
              <a:ea typeface="黑体" panose="02010609060101010101" pitchFamily="49" charset="-122"/>
              <a:cs typeface="+mn-cs"/>
            </a:endParaRPr>
          </a:p>
          <a:p>
            <a:pPr marL="0" marR="0" lvl="0" indent="0" algn="l" defTabSz="457200" rtl="0" eaLnBrk="1" fontAlgn="auto" latinLnBrk="0" hangingPunct="1">
              <a:lnSpc>
                <a:spcPct val="100000"/>
              </a:lnSpc>
              <a:spcBef>
                <a:spcPct val="20000"/>
              </a:spcBef>
              <a:spcAft>
                <a:spcPts val="600"/>
              </a:spcAft>
              <a:buClrTx/>
              <a:buSzTx/>
              <a:buFontTx/>
              <a:buNone/>
              <a:tabLst/>
              <a:defRPr/>
            </a:pPr>
            <a:endParaRPr kumimoji="1" lang="en-US" altLang="zh-CN" sz="2400" b="0" i="0" u="none" strike="noStrike" kern="1200" cap="none" spc="0" normalizeH="0" baseline="0" noProof="0" dirty="0">
              <a:ln>
                <a:noFill/>
              </a:ln>
              <a:solidFill>
                <a:srgbClr val="262626"/>
              </a:solidFill>
              <a:effectLst/>
              <a:uLnTx/>
              <a:uFillTx/>
              <a:latin typeface="Arial" panose="020B0604020202020204"/>
              <a:ea typeface="黑体" panose="02010609060101010101" pitchFamily="49" charset="-122"/>
              <a:cs typeface="+mn-cs"/>
            </a:endParaRPr>
          </a:p>
          <a:p>
            <a:pPr marL="0" marR="0" lvl="0" indent="0" algn="l" defTabSz="457200" rtl="0" eaLnBrk="1" fontAlgn="auto" latinLnBrk="0" hangingPunct="1">
              <a:lnSpc>
                <a:spcPct val="100000"/>
              </a:lnSpc>
              <a:spcBef>
                <a:spcPct val="20000"/>
              </a:spcBef>
              <a:spcAft>
                <a:spcPts val="600"/>
              </a:spcAft>
              <a:buClrTx/>
              <a:buSzTx/>
              <a:buFontTx/>
              <a:buNone/>
              <a:tabLst/>
              <a:defRPr/>
            </a:pPr>
            <a:endParaRPr kumimoji="1" lang="en-US" altLang="zh-CN" sz="2400" b="0" i="0" u="none" strike="noStrike" kern="1200" cap="none" spc="0" normalizeH="0" baseline="0" noProof="0" dirty="0">
              <a:ln>
                <a:noFill/>
              </a:ln>
              <a:solidFill>
                <a:srgbClr val="262626"/>
              </a:solidFill>
              <a:effectLst/>
              <a:uLnTx/>
              <a:uFillTx/>
              <a:latin typeface="Arial" panose="020B0604020202020204"/>
              <a:ea typeface="黑体" panose="02010609060101010101" pitchFamily="49" charset="-122"/>
              <a:cs typeface="+mn-cs"/>
            </a:endParaRPr>
          </a:p>
          <a:p>
            <a:pPr marL="0" marR="0" lvl="0" indent="0" algn="l" defTabSz="457200" rtl="0" eaLnBrk="1" fontAlgn="auto" latinLnBrk="0" hangingPunct="1">
              <a:lnSpc>
                <a:spcPct val="100000"/>
              </a:lnSpc>
              <a:spcBef>
                <a:spcPct val="20000"/>
              </a:spcBef>
              <a:spcAft>
                <a:spcPts val="600"/>
              </a:spcAft>
              <a:buClrTx/>
              <a:buSzTx/>
              <a:buFontTx/>
              <a:buNone/>
              <a:tabLst/>
              <a:defRPr/>
            </a:pPr>
            <a:endParaRPr kumimoji="1" lang="en-US" altLang="zh-CN" sz="2400" b="0" i="0" u="none" strike="noStrike" kern="1200" cap="none" spc="0" normalizeH="0" baseline="0" noProof="0" dirty="0">
              <a:ln>
                <a:noFill/>
              </a:ln>
              <a:solidFill>
                <a:srgbClr val="262626"/>
              </a:solidFill>
              <a:effectLst/>
              <a:uLnTx/>
              <a:uFillTx/>
              <a:latin typeface="Arial" panose="020B0604020202020204"/>
              <a:ea typeface="黑体" panose="02010609060101010101" pitchFamily="49" charset="-122"/>
              <a:cs typeface="+mn-cs"/>
            </a:endParaRPr>
          </a:p>
          <a:p>
            <a:pPr marL="0" marR="0" lvl="0" indent="0" algn="l" defTabSz="457200" rtl="0" eaLnBrk="1" fontAlgn="auto" latinLnBrk="0" hangingPunct="1">
              <a:lnSpc>
                <a:spcPct val="100000"/>
              </a:lnSpc>
              <a:spcBef>
                <a:spcPct val="20000"/>
              </a:spcBef>
              <a:spcAft>
                <a:spcPts val="600"/>
              </a:spcAft>
              <a:buClrTx/>
              <a:buSzTx/>
              <a:buFontTx/>
              <a:buNone/>
              <a:tabLst/>
              <a:defRPr/>
            </a:pPr>
            <a:endParaRPr kumimoji="1" lang="en-US" altLang="zh-CN" sz="2400" b="0" i="0" u="none" strike="noStrike" kern="1200" cap="none" spc="0" normalizeH="0" baseline="0" noProof="0" dirty="0">
              <a:ln>
                <a:noFill/>
              </a:ln>
              <a:solidFill>
                <a:srgbClr val="262626"/>
              </a:solidFill>
              <a:effectLst/>
              <a:uLnTx/>
              <a:uFillTx/>
              <a:latin typeface="Arial" panose="020B0604020202020204"/>
              <a:ea typeface="黑体" panose="02010609060101010101" pitchFamily="49" charset="-122"/>
              <a:cs typeface="+mn-cs"/>
            </a:endParaRPr>
          </a:p>
          <a:p>
            <a:pPr marL="0" marR="0" lvl="0" indent="0" algn="l" defTabSz="457200" rtl="0" eaLnBrk="1" fontAlgn="auto" latinLnBrk="0" hangingPunct="1">
              <a:lnSpc>
                <a:spcPct val="100000"/>
              </a:lnSpc>
              <a:spcBef>
                <a:spcPct val="20000"/>
              </a:spcBef>
              <a:spcAft>
                <a:spcPts val="600"/>
              </a:spcAft>
              <a:buClrTx/>
              <a:buSzTx/>
              <a:buFontTx/>
              <a:buNone/>
              <a:tabLst/>
              <a:defRPr/>
            </a:pPr>
            <a:endParaRPr kumimoji="1" lang="zh-CN" altLang="en-US" sz="2400" b="0" i="0" u="none" strike="noStrike" kern="1200" cap="none" spc="0" normalizeH="0" baseline="0" noProof="0" dirty="0">
              <a:ln>
                <a:noFill/>
              </a:ln>
              <a:solidFill>
                <a:srgbClr val="262626"/>
              </a:solidFill>
              <a:effectLst/>
              <a:uLnTx/>
              <a:uFillTx/>
              <a:latin typeface="Arial" panose="020B0604020202020204"/>
              <a:ea typeface="黑体" panose="02010609060101010101" pitchFamily="49" charset="-122"/>
              <a:cs typeface="+mn-cs"/>
            </a:endParaRPr>
          </a:p>
        </p:txBody>
      </p:sp>
      <p:sp>
        <p:nvSpPr>
          <p:cNvPr id="11" name="Content Placeholder 1">
            <a:extLst>
              <a:ext uri="{FF2B5EF4-FFF2-40B4-BE49-F238E27FC236}">
                <a16:creationId xmlns:a16="http://schemas.microsoft.com/office/drawing/2014/main" id="{20662D95-C0DE-49E8-8595-99D349ED9A69}"/>
              </a:ext>
            </a:extLst>
          </p:cNvPr>
          <p:cNvSpPr txBox="1">
            <a:spLocks/>
          </p:cNvSpPr>
          <p:nvPr/>
        </p:nvSpPr>
        <p:spPr>
          <a:xfrm>
            <a:off x="180621" y="4639982"/>
            <a:ext cx="11830757" cy="396216"/>
          </a:xfrm>
          <a:prstGeom prst="rect">
            <a:avLst/>
          </a:prstGeom>
        </p:spPr>
        <p:txBody>
          <a:bodyPr vert="horz" lIns="274320" tIns="45720" rIns="27432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From </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hlinkClick r:id="rId4"/>
              </a:rPr>
              <a:t>Schematic of Community Engagement Continuum (EPA, 2015; NCER </a:t>
            </a:r>
            <a:r>
              <a:rPr kumimoji="0" lang="en-US" sz="1200" b="0" i="1" u="none" strike="noStrike" kern="1200" cap="none" spc="0" normalizeH="0" baseline="0" noProof="0" dirty="0" err="1">
                <a:ln>
                  <a:noFill/>
                </a:ln>
                <a:solidFill>
                  <a:prstClr val="black"/>
                </a:solidFill>
                <a:effectLst/>
                <a:uLnTx/>
                <a:uFillTx/>
                <a:latin typeface="Arial" panose="020B0604020202020204"/>
                <a:ea typeface="+mn-ea"/>
                <a:cs typeface="+mn-cs"/>
                <a:hlinkClick r:id="rId4"/>
              </a:rPr>
              <a:t>CEnR</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hlinkClick r:id="rId4"/>
              </a:rPr>
              <a:t> Primer</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 note that this is one piece of a larger diagram)</a:t>
            </a:r>
          </a:p>
        </p:txBody>
      </p:sp>
      <p:sp>
        <p:nvSpPr>
          <p:cNvPr id="12" name="Rectangle 11">
            <a:extLst>
              <a:ext uri="{FF2B5EF4-FFF2-40B4-BE49-F238E27FC236}">
                <a16:creationId xmlns:a16="http://schemas.microsoft.com/office/drawing/2014/main" id="{94607BEF-B456-4540-88AE-08CF1525EE07}"/>
              </a:ext>
            </a:extLst>
          </p:cNvPr>
          <p:cNvSpPr/>
          <p:nvPr/>
        </p:nvSpPr>
        <p:spPr>
          <a:xfrm>
            <a:off x="424292" y="2137871"/>
            <a:ext cx="10834273" cy="4073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057"/>
                </a:solidFill>
                <a:effectLst/>
                <a:uLnTx/>
                <a:uFillTx/>
                <a:latin typeface="Roboto" panose="02000000000000000000" pitchFamily="2" charset="0"/>
                <a:ea typeface="Roboto" panose="02000000000000000000" pitchFamily="2" charset="0"/>
                <a:cs typeface="Roboto" panose="02000000000000000000" pitchFamily="2" charset="0"/>
              </a:rPr>
              <a:t>Increasing level of community involvement, impact, trust and communication</a:t>
            </a:r>
          </a:p>
        </p:txBody>
      </p:sp>
      <p:sp>
        <p:nvSpPr>
          <p:cNvPr id="16" name="Oval 15">
            <a:extLst>
              <a:ext uri="{FF2B5EF4-FFF2-40B4-BE49-F238E27FC236}">
                <a16:creationId xmlns:a16="http://schemas.microsoft.com/office/drawing/2014/main" id="{40C2FB27-A8E7-4634-96FA-A09FB6D064E0}"/>
              </a:ext>
            </a:extLst>
          </p:cNvPr>
          <p:cNvSpPr/>
          <p:nvPr/>
        </p:nvSpPr>
        <p:spPr>
          <a:xfrm>
            <a:off x="7231000" y="3038646"/>
            <a:ext cx="4603148" cy="1105503"/>
          </a:xfrm>
          <a:prstGeom prst="ellipse">
            <a:avLst/>
          </a:prstGeom>
          <a:noFill/>
          <a:ln w="31750">
            <a:solidFill>
              <a:srgbClr val="003057"/>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dirty="0">
              <a:ln>
                <a:noFill/>
              </a:ln>
              <a:solidFill>
                <a:srgbClr val="003057"/>
              </a:solidFill>
              <a:effectLst>
                <a:glow rad="1905000">
                  <a:srgbClr val="70AD47">
                    <a:satMod val="175000"/>
                    <a:alpha val="0"/>
                  </a:srgbClr>
                </a:glow>
                <a:outerShdw blurRad="50800" dist="50800" dir="5400000" algn="ctr" rotWithShape="0">
                  <a:prstClr val="black"/>
                </a:outerShdw>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7CA78A8-7683-423E-801E-6FABFC49F272}"/>
              </a:ext>
            </a:extLst>
          </p:cNvPr>
          <p:cNvSpPr/>
          <p:nvPr/>
        </p:nvSpPr>
        <p:spPr>
          <a:xfrm>
            <a:off x="10244666" y="6077346"/>
            <a:ext cx="1560163" cy="5195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Picture 12" descr="A picture containing text, sign&#10;&#10;Description automatically generated">
            <a:extLst>
              <a:ext uri="{FF2B5EF4-FFF2-40B4-BE49-F238E27FC236}">
                <a16:creationId xmlns:a16="http://schemas.microsoft.com/office/drawing/2014/main" id="{FB569405-52B4-4DEF-9910-F198CD0B2BD9}"/>
              </a:ext>
            </a:extLst>
          </p:cNvPr>
          <p:cNvPicPr>
            <a:picLocks noChangeAspect="1"/>
          </p:cNvPicPr>
          <p:nvPr/>
        </p:nvPicPr>
        <p:blipFill>
          <a:blip r:embed="rId5"/>
          <a:stretch>
            <a:fillRect/>
          </a:stretch>
        </p:blipFill>
        <p:spPr>
          <a:xfrm>
            <a:off x="10433414" y="6164300"/>
            <a:ext cx="1357806" cy="432597"/>
          </a:xfrm>
          <a:prstGeom prst="rect">
            <a:avLst/>
          </a:prstGeom>
        </p:spPr>
      </p:pic>
      <p:sp>
        <p:nvSpPr>
          <p:cNvPr id="14" name="Content Placeholder 13">
            <a:extLst>
              <a:ext uri="{FF2B5EF4-FFF2-40B4-BE49-F238E27FC236}">
                <a16:creationId xmlns:a16="http://schemas.microsoft.com/office/drawing/2014/main" id="{AB169AAC-9BF2-4087-8ED5-AFBC426B89B1}"/>
              </a:ext>
            </a:extLst>
          </p:cNvPr>
          <p:cNvSpPr>
            <a:spLocks noGrp="1"/>
          </p:cNvSpPr>
          <p:nvPr>
            <p:ph idx="1"/>
          </p:nvPr>
        </p:nvSpPr>
        <p:spPr>
          <a:xfrm>
            <a:off x="295455" y="5687695"/>
            <a:ext cx="11420210" cy="1077643"/>
          </a:xfrm>
        </p:spPr>
        <p:txBody>
          <a:bodyPr>
            <a:normAutofit/>
          </a:bodyPr>
          <a:lstStyle/>
          <a:p>
            <a:pPr marL="0" indent="0">
              <a:buNone/>
            </a:pPr>
            <a:r>
              <a:rPr lang="en-US" sz="2000" dirty="0"/>
              <a:t>Read more about our Partnership Principles in our BIG IDEAS:</a:t>
            </a:r>
            <a:br>
              <a:rPr lang="en-US" sz="2000" dirty="0"/>
            </a:br>
            <a:r>
              <a:rPr lang="en-US" sz="2000" dirty="0">
                <a:hlinkClick r:id="rId6"/>
              </a:rPr>
              <a:t>http://serve-learn-sustain.gatech.edu/big-ideas</a:t>
            </a:r>
            <a:r>
              <a:rPr lang="en-US" sz="2000" dirty="0"/>
              <a:t> </a:t>
            </a:r>
          </a:p>
        </p:txBody>
      </p:sp>
      <p:sp>
        <p:nvSpPr>
          <p:cNvPr id="3" name="Arrow: Right 2">
            <a:extLst>
              <a:ext uri="{FF2B5EF4-FFF2-40B4-BE49-F238E27FC236}">
                <a16:creationId xmlns:a16="http://schemas.microsoft.com/office/drawing/2014/main" id="{B59F982A-E5AE-49F3-A7C3-8FEB34F30C74}"/>
              </a:ext>
            </a:extLst>
          </p:cNvPr>
          <p:cNvSpPr/>
          <p:nvPr/>
        </p:nvSpPr>
        <p:spPr>
          <a:xfrm>
            <a:off x="295455" y="2499403"/>
            <a:ext cx="11420210" cy="407324"/>
          </a:xfrm>
          <a:prstGeom prst="rightArrow">
            <a:avLst>
              <a:gd name="adj1" fmla="val 40921"/>
              <a:gd name="adj2" fmla="val 119227"/>
            </a:avLst>
          </a:prstGeom>
          <a:solidFill>
            <a:srgbClr val="003057"/>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832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5C40A-DA0D-4783-84C2-6B9A4BBC94CD}"/>
              </a:ext>
            </a:extLst>
          </p:cNvPr>
          <p:cNvSpPr>
            <a:spLocks noGrp="1"/>
          </p:cNvSpPr>
          <p:nvPr>
            <p:ph type="title"/>
          </p:nvPr>
        </p:nvSpPr>
        <p:spPr/>
        <p:txBody>
          <a:bodyPr>
            <a:normAutofit/>
          </a:bodyPr>
          <a:lstStyle/>
          <a:p>
            <a:r>
              <a:rPr lang="en-US" dirty="0"/>
              <a:t>How Does SLS Approach Sustainable Communities?</a:t>
            </a:r>
          </a:p>
        </p:txBody>
      </p:sp>
      <p:sp>
        <p:nvSpPr>
          <p:cNvPr id="9" name="Rectangle 8">
            <a:extLst>
              <a:ext uri="{FF2B5EF4-FFF2-40B4-BE49-F238E27FC236}">
                <a16:creationId xmlns:a16="http://schemas.microsoft.com/office/drawing/2014/main" id="{77CA78A8-7683-423E-801E-6FABFC49F272}"/>
              </a:ext>
            </a:extLst>
          </p:cNvPr>
          <p:cNvSpPr/>
          <p:nvPr/>
        </p:nvSpPr>
        <p:spPr>
          <a:xfrm>
            <a:off x="10244666" y="6077346"/>
            <a:ext cx="1560163" cy="5195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Picture 12" descr="A picture containing text, sign&#10;&#10;Description automatically generated">
            <a:extLst>
              <a:ext uri="{FF2B5EF4-FFF2-40B4-BE49-F238E27FC236}">
                <a16:creationId xmlns:a16="http://schemas.microsoft.com/office/drawing/2014/main" id="{FB569405-52B4-4DEF-9910-F198CD0B2BD9}"/>
              </a:ext>
            </a:extLst>
          </p:cNvPr>
          <p:cNvPicPr>
            <a:picLocks noChangeAspect="1"/>
          </p:cNvPicPr>
          <p:nvPr/>
        </p:nvPicPr>
        <p:blipFill>
          <a:blip r:embed="rId3"/>
          <a:stretch>
            <a:fillRect/>
          </a:stretch>
        </p:blipFill>
        <p:spPr>
          <a:xfrm>
            <a:off x="10433414" y="6164300"/>
            <a:ext cx="1357806" cy="432597"/>
          </a:xfrm>
          <a:prstGeom prst="rect">
            <a:avLst/>
          </a:prstGeom>
        </p:spPr>
      </p:pic>
      <p:sp>
        <p:nvSpPr>
          <p:cNvPr id="8" name="Content Placeholder 7">
            <a:extLst>
              <a:ext uri="{FF2B5EF4-FFF2-40B4-BE49-F238E27FC236}">
                <a16:creationId xmlns:a16="http://schemas.microsoft.com/office/drawing/2014/main" id="{9FE6C2A4-112E-4FB2-B59B-4463E49A1093}"/>
              </a:ext>
            </a:extLst>
          </p:cNvPr>
          <p:cNvSpPr>
            <a:spLocks noGrp="1"/>
          </p:cNvSpPr>
          <p:nvPr>
            <p:ph sz="half" idx="1"/>
          </p:nvPr>
        </p:nvSpPr>
        <p:spPr>
          <a:xfrm>
            <a:off x="379048" y="2826871"/>
            <a:ext cx="5615353" cy="2614264"/>
          </a:xfrm>
        </p:spPr>
        <p:txBody>
          <a:bodyPr/>
          <a:lstStyle/>
          <a:p>
            <a:pPr marL="0" indent="0">
              <a:buNone/>
            </a:pPr>
            <a:r>
              <a:rPr kumimoji="0" lang="en-US" sz="2400" i="0" u="none" strike="noStrike" kern="1200" cap="none" spc="0" normalizeH="0" baseline="0" noProof="0" dirty="0">
                <a:ln>
                  <a:noFill/>
                </a:ln>
                <a:solidFill>
                  <a:prstClr val="black"/>
                </a:solidFill>
                <a:effectLst/>
                <a:uLnTx/>
                <a:uFillTx/>
              </a:rPr>
              <a:t>3. And an approach to Technology that centers social innovation, community voice, and sustainability</a:t>
            </a:r>
          </a:p>
          <a:p>
            <a:endParaRPr lang="en-US" dirty="0"/>
          </a:p>
        </p:txBody>
      </p:sp>
      <p:grpSp>
        <p:nvGrpSpPr>
          <p:cNvPr id="29" name="Group 28">
            <a:extLst>
              <a:ext uri="{FF2B5EF4-FFF2-40B4-BE49-F238E27FC236}">
                <a16:creationId xmlns:a16="http://schemas.microsoft.com/office/drawing/2014/main" id="{4B9CDA6E-5A5A-4621-9A00-D7FA9FED7E60}"/>
              </a:ext>
            </a:extLst>
          </p:cNvPr>
          <p:cNvGrpSpPr/>
          <p:nvPr/>
        </p:nvGrpSpPr>
        <p:grpSpPr>
          <a:xfrm>
            <a:off x="6432783" y="1405235"/>
            <a:ext cx="4521909" cy="4547313"/>
            <a:chOff x="3092958" y="772160"/>
            <a:chExt cx="6010656" cy="6044423"/>
          </a:xfrm>
        </p:grpSpPr>
        <p:sp>
          <p:nvSpPr>
            <p:cNvPr id="30" name="Isosceles Triangle 29">
              <a:extLst>
                <a:ext uri="{FF2B5EF4-FFF2-40B4-BE49-F238E27FC236}">
                  <a16:creationId xmlns:a16="http://schemas.microsoft.com/office/drawing/2014/main" id="{17A129DF-5A84-4DFA-A5D5-AE90D8B4758D}"/>
                </a:ext>
              </a:extLst>
            </p:cNvPr>
            <p:cNvSpPr/>
            <p:nvPr/>
          </p:nvSpPr>
          <p:spPr>
            <a:xfrm rot="7200000">
              <a:off x="2337085" y="2938447"/>
              <a:ext cx="6010656" cy="1745615"/>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30">
              <a:extLst>
                <a:ext uri="{FF2B5EF4-FFF2-40B4-BE49-F238E27FC236}">
                  <a16:creationId xmlns:a16="http://schemas.microsoft.com/office/drawing/2014/main" id="{F488F0C8-AF54-4EBA-B5D2-55FE1DC24AF7}"/>
                </a:ext>
              </a:extLst>
            </p:cNvPr>
            <p:cNvSpPr/>
            <p:nvPr/>
          </p:nvSpPr>
          <p:spPr>
            <a:xfrm rot="14400000">
              <a:off x="3848831" y="2938446"/>
              <a:ext cx="6010656" cy="1745615"/>
            </a:xfrm>
            <a:prstGeom prst="triangle">
              <a:avLst/>
            </a:prstGeom>
            <a:solidFill>
              <a:srgbClr val="B3A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2" name="Group 31">
              <a:extLst>
                <a:ext uri="{FF2B5EF4-FFF2-40B4-BE49-F238E27FC236}">
                  <a16:creationId xmlns:a16="http://schemas.microsoft.com/office/drawing/2014/main" id="{A4761B1E-0BD9-484B-836C-2D7B81504FC3}"/>
                </a:ext>
              </a:extLst>
            </p:cNvPr>
            <p:cNvGrpSpPr/>
            <p:nvPr/>
          </p:nvGrpSpPr>
          <p:grpSpPr>
            <a:xfrm>
              <a:off x="3092958" y="772160"/>
              <a:ext cx="6010656" cy="5181600"/>
              <a:chOff x="3092958" y="772160"/>
              <a:chExt cx="6010656" cy="5181600"/>
            </a:xfrm>
          </p:grpSpPr>
          <p:sp>
            <p:nvSpPr>
              <p:cNvPr id="33" name="Isosceles Triangle 32">
                <a:extLst>
                  <a:ext uri="{FF2B5EF4-FFF2-40B4-BE49-F238E27FC236}">
                    <a16:creationId xmlns:a16="http://schemas.microsoft.com/office/drawing/2014/main" id="{4858469E-91DD-48B0-8DDE-5F108336D138}"/>
                  </a:ext>
                </a:extLst>
              </p:cNvPr>
              <p:cNvSpPr/>
              <p:nvPr/>
            </p:nvSpPr>
            <p:spPr>
              <a:xfrm>
                <a:off x="3092958" y="4208145"/>
                <a:ext cx="6010656" cy="1745615"/>
              </a:xfrm>
              <a:prstGeom prst="triangle">
                <a:avLst>
                  <a:gd name="adj" fmla="val 49649"/>
                </a:avLst>
              </a:prstGeom>
              <a:solidFill>
                <a:srgbClr val="003057"/>
              </a:solidFill>
              <a:ln>
                <a:solidFill>
                  <a:srgbClr val="B7966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8CCF9A36-D221-4442-B13A-340AB0970396}"/>
                  </a:ext>
                </a:extLst>
              </p:cNvPr>
              <p:cNvSpPr/>
              <p:nvPr/>
            </p:nvSpPr>
            <p:spPr>
              <a:xfrm>
                <a:off x="3092958" y="772160"/>
                <a:ext cx="6010656" cy="5181600"/>
              </a:xfrm>
              <a:prstGeom prst="triangle">
                <a:avLst/>
              </a:prstGeom>
              <a:noFill/>
              <a:ln w="76200">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5" name="Straight Connector 34">
                <a:extLst>
                  <a:ext uri="{FF2B5EF4-FFF2-40B4-BE49-F238E27FC236}">
                    <a16:creationId xmlns:a16="http://schemas.microsoft.com/office/drawing/2014/main" id="{5F6E9693-3F54-473B-B8DE-FC36A62AD02F}"/>
                  </a:ext>
                </a:extLst>
              </p:cNvPr>
              <p:cNvCxnSpPr>
                <a:cxnSpLocks/>
                <a:stCxn id="30" idx="0"/>
                <a:endCxn id="34" idx="0"/>
              </p:cNvCxnSpPr>
              <p:nvPr/>
            </p:nvCxnSpPr>
            <p:spPr>
              <a:xfrm flipV="1">
                <a:off x="6098286" y="772160"/>
                <a:ext cx="0" cy="3475498"/>
              </a:xfrm>
              <a:prstGeom prst="line">
                <a:avLst/>
              </a:prstGeom>
              <a:ln w="5715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732DA-FCB4-4F31-98D6-32A3EC247173}"/>
                  </a:ext>
                </a:extLst>
              </p:cNvPr>
              <p:cNvCxnSpPr>
                <a:cxnSpLocks/>
                <a:stCxn id="34" idx="2"/>
                <a:endCxn id="31" idx="0"/>
              </p:cNvCxnSpPr>
              <p:nvPr/>
            </p:nvCxnSpPr>
            <p:spPr>
              <a:xfrm flipV="1">
                <a:off x="3092958" y="4247657"/>
                <a:ext cx="3005328" cy="1706103"/>
              </a:xfrm>
              <a:prstGeom prst="line">
                <a:avLst/>
              </a:prstGeom>
              <a:ln w="5715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7FE2BC-C118-4FE3-8D1C-262B4E6C4D3C}"/>
                  </a:ext>
                </a:extLst>
              </p:cNvPr>
              <p:cNvCxnSpPr>
                <a:cxnSpLocks/>
                <a:stCxn id="34" idx="4"/>
                <a:endCxn id="31" idx="0"/>
              </p:cNvCxnSpPr>
              <p:nvPr/>
            </p:nvCxnSpPr>
            <p:spPr>
              <a:xfrm flipH="1" flipV="1">
                <a:off x="6098286" y="4247657"/>
                <a:ext cx="3005328" cy="1706103"/>
              </a:xfrm>
              <a:prstGeom prst="line">
                <a:avLst/>
              </a:prstGeom>
              <a:ln w="5715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823806B-4E27-4A1D-9E09-F4EE0A5EC184}"/>
                  </a:ext>
                </a:extLst>
              </p:cNvPr>
              <p:cNvSpPr txBox="1"/>
              <p:nvPr/>
            </p:nvSpPr>
            <p:spPr>
              <a:xfrm>
                <a:off x="4371287" y="5223192"/>
                <a:ext cx="3451914" cy="6158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TECHNOLOGY</a:t>
                </a:r>
              </a:p>
            </p:txBody>
          </p:sp>
          <p:sp>
            <p:nvSpPr>
              <p:cNvPr id="39" name="TextBox 38">
                <a:extLst>
                  <a:ext uri="{FF2B5EF4-FFF2-40B4-BE49-F238E27FC236}">
                    <a16:creationId xmlns:a16="http://schemas.microsoft.com/office/drawing/2014/main" id="{FB46FCE7-7CFF-42A9-9080-9A6503EDF362}"/>
                  </a:ext>
                </a:extLst>
              </p:cNvPr>
              <p:cNvSpPr txBox="1"/>
              <p:nvPr/>
            </p:nvSpPr>
            <p:spPr>
              <a:xfrm rot="3600000">
                <a:off x="5430023" y="3262669"/>
                <a:ext cx="3451914" cy="6158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NATURE</a:t>
                </a:r>
              </a:p>
            </p:txBody>
          </p:sp>
          <p:sp>
            <p:nvSpPr>
              <p:cNvPr id="40" name="TextBox 39">
                <a:extLst>
                  <a:ext uri="{FF2B5EF4-FFF2-40B4-BE49-F238E27FC236}">
                    <a16:creationId xmlns:a16="http://schemas.microsoft.com/office/drawing/2014/main" id="{B4E5A174-20DB-43A8-9C8D-6E922492F929}"/>
                  </a:ext>
                </a:extLst>
              </p:cNvPr>
              <p:cNvSpPr txBox="1"/>
              <p:nvPr/>
            </p:nvSpPr>
            <p:spPr>
              <a:xfrm rot="18000000">
                <a:off x="3314585" y="3384249"/>
                <a:ext cx="3451913" cy="6158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SOCIETY</a:t>
                </a:r>
              </a:p>
            </p:txBody>
          </p:sp>
        </p:grpSp>
      </p:grpSp>
    </p:spTree>
    <p:extLst>
      <p:ext uri="{BB962C8B-B14F-4D97-AF65-F5344CB8AC3E}">
        <p14:creationId xmlns:p14="http://schemas.microsoft.com/office/powerpoint/2010/main" val="193633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5505DF-968A-4FE4-97AD-CF37A8EA4B38}"/>
              </a:ext>
            </a:extLst>
          </p:cNvPr>
          <p:cNvGrpSpPr/>
          <p:nvPr/>
        </p:nvGrpSpPr>
        <p:grpSpPr>
          <a:xfrm>
            <a:off x="1080379" y="1440190"/>
            <a:ext cx="9938720" cy="4290261"/>
            <a:chOff x="785521" y="1588686"/>
            <a:chExt cx="10528435" cy="3968006"/>
          </a:xfrm>
        </p:grpSpPr>
        <p:sp>
          <p:nvSpPr>
            <p:cNvPr id="19" name="TextBox 18">
              <a:extLst>
                <a:ext uri="{FF2B5EF4-FFF2-40B4-BE49-F238E27FC236}">
                  <a16:creationId xmlns:a16="http://schemas.microsoft.com/office/drawing/2014/main" id="{358D8122-EE84-4F57-8947-B3AA6CBD23D4}"/>
                </a:ext>
              </a:extLst>
            </p:cNvPr>
            <p:cNvSpPr txBox="1"/>
            <p:nvPr/>
          </p:nvSpPr>
          <p:spPr>
            <a:xfrm>
              <a:off x="785521" y="1588686"/>
              <a:ext cx="5255395" cy="3968006"/>
            </a:xfrm>
            <a:prstGeom prst="rect">
              <a:avLst/>
            </a:prstGeom>
            <a:solidFill>
              <a:schemeClr val="tx1">
                <a:lumMod val="95000"/>
                <a:lumOff val="5000"/>
                <a:alpha val="2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E53826A1-00A1-4AA9-8FB7-248A67E2A212}"/>
                </a:ext>
              </a:extLst>
            </p:cNvPr>
            <p:cNvSpPr txBox="1"/>
            <p:nvPr/>
          </p:nvSpPr>
          <p:spPr>
            <a:xfrm>
              <a:off x="6058561" y="1588686"/>
              <a:ext cx="5255395" cy="3968006"/>
            </a:xfrm>
            <a:prstGeom prst="rect">
              <a:avLst/>
            </a:prstGeom>
            <a:solidFill>
              <a:srgbClr val="808080">
                <a:alpha val="2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105C40A-DA0D-4783-84C2-6B9A4BBC94CD}"/>
              </a:ext>
            </a:extLst>
          </p:cNvPr>
          <p:cNvSpPr>
            <a:spLocks noGrp="1"/>
          </p:cNvSpPr>
          <p:nvPr>
            <p:ph type="title"/>
          </p:nvPr>
        </p:nvSpPr>
        <p:spPr/>
        <p:txBody>
          <a:bodyPr>
            <a:normAutofit fontScale="90000"/>
          </a:bodyPr>
          <a:lstStyle/>
          <a:p>
            <a:r>
              <a:rPr lang="en-US" dirty="0"/>
              <a:t>How Can Technology Assist Communities in Supporting Society and Nature?</a:t>
            </a:r>
          </a:p>
        </p:txBody>
      </p:sp>
      <p:sp>
        <p:nvSpPr>
          <p:cNvPr id="9" name="Rectangle 8">
            <a:extLst>
              <a:ext uri="{FF2B5EF4-FFF2-40B4-BE49-F238E27FC236}">
                <a16:creationId xmlns:a16="http://schemas.microsoft.com/office/drawing/2014/main" id="{77CA78A8-7683-423E-801E-6FABFC49F272}"/>
              </a:ext>
            </a:extLst>
          </p:cNvPr>
          <p:cNvSpPr/>
          <p:nvPr/>
        </p:nvSpPr>
        <p:spPr>
          <a:xfrm>
            <a:off x="10244666" y="6077346"/>
            <a:ext cx="1560163" cy="5195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Picture 12" descr="A picture containing text, sign&#10;&#10;Description automatically generated">
            <a:extLst>
              <a:ext uri="{FF2B5EF4-FFF2-40B4-BE49-F238E27FC236}">
                <a16:creationId xmlns:a16="http://schemas.microsoft.com/office/drawing/2014/main" id="{FB569405-52B4-4DEF-9910-F198CD0B2BD9}"/>
              </a:ext>
            </a:extLst>
          </p:cNvPr>
          <p:cNvPicPr>
            <a:picLocks noChangeAspect="1"/>
          </p:cNvPicPr>
          <p:nvPr/>
        </p:nvPicPr>
        <p:blipFill>
          <a:blip r:embed="rId3"/>
          <a:stretch>
            <a:fillRect/>
          </a:stretch>
        </p:blipFill>
        <p:spPr>
          <a:xfrm>
            <a:off x="10433414" y="6164300"/>
            <a:ext cx="1357806" cy="432597"/>
          </a:xfrm>
          <a:prstGeom prst="rect">
            <a:avLst/>
          </a:prstGeom>
        </p:spPr>
      </p:pic>
      <p:grpSp>
        <p:nvGrpSpPr>
          <p:cNvPr id="29" name="Group 28">
            <a:extLst>
              <a:ext uri="{FF2B5EF4-FFF2-40B4-BE49-F238E27FC236}">
                <a16:creationId xmlns:a16="http://schemas.microsoft.com/office/drawing/2014/main" id="{4B9CDA6E-5A5A-4621-9A00-D7FA9FED7E60}"/>
              </a:ext>
            </a:extLst>
          </p:cNvPr>
          <p:cNvGrpSpPr/>
          <p:nvPr/>
        </p:nvGrpSpPr>
        <p:grpSpPr>
          <a:xfrm>
            <a:off x="3047867" y="830924"/>
            <a:ext cx="6096265" cy="6130514"/>
            <a:chOff x="3092958" y="772160"/>
            <a:chExt cx="6010656" cy="6044423"/>
          </a:xfrm>
          <a:effectLst>
            <a:outerShdw blurRad="63500" sx="102000" sy="102000" algn="ctr" rotWithShape="0">
              <a:prstClr val="black">
                <a:alpha val="40000"/>
              </a:prstClr>
            </a:outerShdw>
          </a:effectLst>
        </p:grpSpPr>
        <p:sp>
          <p:nvSpPr>
            <p:cNvPr id="30" name="Isosceles Triangle 29">
              <a:extLst>
                <a:ext uri="{FF2B5EF4-FFF2-40B4-BE49-F238E27FC236}">
                  <a16:creationId xmlns:a16="http://schemas.microsoft.com/office/drawing/2014/main" id="{17A129DF-5A84-4DFA-A5D5-AE90D8B4758D}"/>
                </a:ext>
              </a:extLst>
            </p:cNvPr>
            <p:cNvSpPr/>
            <p:nvPr/>
          </p:nvSpPr>
          <p:spPr>
            <a:xfrm rot="7200000">
              <a:off x="2337085" y="2938447"/>
              <a:ext cx="6010656" cy="1745615"/>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30">
              <a:extLst>
                <a:ext uri="{FF2B5EF4-FFF2-40B4-BE49-F238E27FC236}">
                  <a16:creationId xmlns:a16="http://schemas.microsoft.com/office/drawing/2014/main" id="{F488F0C8-AF54-4EBA-B5D2-55FE1DC24AF7}"/>
                </a:ext>
              </a:extLst>
            </p:cNvPr>
            <p:cNvSpPr/>
            <p:nvPr/>
          </p:nvSpPr>
          <p:spPr>
            <a:xfrm rot="14400000">
              <a:off x="3848831" y="2938446"/>
              <a:ext cx="6010656" cy="1745615"/>
            </a:xfrm>
            <a:prstGeom prst="triangle">
              <a:avLst/>
            </a:prstGeom>
            <a:solidFill>
              <a:srgbClr val="B3A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2" name="Group 31">
              <a:extLst>
                <a:ext uri="{FF2B5EF4-FFF2-40B4-BE49-F238E27FC236}">
                  <a16:creationId xmlns:a16="http://schemas.microsoft.com/office/drawing/2014/main" id="{A4761B1E-0BD9-484B-836C-2D7B81504FC3}"/>
                </a:ext>
              </a:extLst>
            </p:cNvPr>
            <p:cNvGrpSpPr/>
            <p:nvPr/>
          </p:nvGrpSpPr>
          <p:grpSpPr>
            <a:xfrm>
              <a:off x="3092958" y="772160"/>
              <a:ext cx="6010656" cy="5181600"/>
              <a:chOff x="3092958" y="772160"/>
              <a:chExt cx="6010656" cy="5181600"/>
            </a:xfrm>
          </p:grpSpPr>
          <p:sp>
            <p:nvSpPr>
              <p:cNvPr id="33" name="Isosceles Triangle 32">
                <a:extLst>
                  <a:ext uri="{FF2B5EF4-FFF2-40B4-BE49-F238E27FC236}">
                    <a16:creationId xmlns:a16="http://schemas.microsoft.com/office/drawing/2014/main" id="{4858469E-91DD-48B0-8DDE-5F108336D138}"/>
                  </a:ext>
                </a:extLst>
              </p:cNvPr>
              <p:cNvSpPr/>
              <p:nvPr/>
            </p:nvSpPr>
            <p:spPr>
              <a:xfrm>
                <a:off x="3092958" y="4208145"/>
                <a:ext cx="6010656" cy="1745615"/>
              </a:xfrm>
              <a:prstGeom prst="triangle">
                <a:avLst>
                  <a:gd name="adj" fmla="val 49649"/>
                </a:avLst>
              </a:prstGeom>
              <a:solidFill>
                <a:srgbClr val="003057"/>
              </a:solidFill>
              <a:ln>
                <a:solidFill>
                  <a:srgbClr val="B7966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8CCF9A36-D221-4442-B13A-340AB0970396}"/>
                  </a:ext>
                </a:extLst>
              </p:cNvPr>
              <p:cNvSpPr/>
              <p:nvPr/>
            </p:nvSpPr>
            <p:spPr>
              <a:xfrm>
                <a:off x="3092958" y="772160"/>
                <a:ext cx="6010656" cy="5181600"/>
              </a:xfrm>
              <a:prstGeom prst="triangle">
                <a:avLst/>
              </a:prstGeom>
              <a:noFill/>
              <a:ln w="76200">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5" name="Straight Connector 34">
                <a:extLst>
                  <a:ext uri="{FF2B5EF4-FFF2-40B4-BE49-F238E27FC236}">
                    <a16:creationId xmlns:a16="http://schemas.microsoft.com/office/drawing/2014/main" id="{5F6E9693-3F54-473B-B8DE-FC36A62AD02F}"/>
                  </a:ext>
                </a:extLst>
              </p:cNvPr>
              <p:cNvCxnSpPr>
                <a:cxnSpLocks/>
                <a:stCxn id="30" idx="0"/>
                <a:endCxn id="34" idx="0"/>
              </p:cNvCxnSpPr>
              <p:nvPr/>
            </p:nvCxnSpPr>
            <p:spPr>
              <a:xfrm flipV="1">
                <a:off x="6098286" y="772160"/>
                <a:ext cx="0" cy="3475498"/>
              </a:xfrm>
              <a:prstGeom prst="line">
                <a:avLst/>
              </a:prstGeom>
              <a:ln w="5715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732DA-FCB4-4F31-98D6-32A3EC247173}"/>
                  </a:ext>
                </a:extLst>
              </p:cNvPr>
              <p:cNvCxnSpPr>
                <a:cxnSpLocks/>
                <a:stCxn id="34" idx="2"/>
                <a:endCxn id="31" idx="0"/>
              </p:cNvCxnSpPr>
              <p:nvPr/>
            </p:nvCxnSpPr>
            <p:spPr>
              <a:xfrm flipV="1">
                <a:off x="3092958" y="4247657"/>
                <a:ext cx="3005328" cy="1706103"/>
              </a:xfrm>
              <a:prstGeom prst="line">
                <a:avLst/>
              </a:prstGeom>
              <a:ln w="5715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7FE2BC-C118-4FE3-8D1C-262B4E6C4D3C}"/>
                  </a:ext>
                </a:extLst>
              </p:cNvPr>
              <p:cNvCxnSpPr>
                <a:cxnSpLocks/>
                <a:stCxn id="34" idx="4"/>
                <a:endCxn id="31" idx="0"/>
              </p:cNvCxnSpPr>
              <p:nvPr/>
            </p:nvCxnSpPr>
            <p:spPr>
              <a:xfrm flipH="1" flipV="1">
                <a:off x="6098286" y="4247657"/>
                <a:ext cx="3005328" cy="1706103"/>
              </a:xfrm>
              <a:prstGeom prst="line">
                <a:avLst/>
              </a:prstGeom>
              <a:ln w="5715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823806B-4E27-4A1D-9E09-F4EE0A5EC184}"/>
                  </a:ext>
                </a:extLst>
              </p:cNvPr>
              <p:cNvSpPr txBox="1"/>
              <p:nvPr/>
            </p:nvSpPr>
            <p:spPr>
              <a:xfrm>
                <a:off x="4371287" y="5223192"/>
                <a:ext cx="3451914" cy="6158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TECHNOLOGY</a:t>
                </a:r>
              </a:p>
            </p:txBody>
          </p:sp>
          <p:sp>
            <p:nvSpPr>
              <p:cNvPr id="39" name="TextBox 38">
                <a:extLst>
                  <a:ext uri="{FF2B5EF4-FFF2-40B4-BE49-F238E27FC236}">
                    <a16:creationId xmlns:a16="http://schemas.microsoft.com/office/drawing/2014/main" id="{FB46FCE7-7CFF-42A9-9080-9A6503EDF362}"/>
                  </a:ext>
                </a:extLst>
              </p:cNvPr>
              <p:cNvSpPr txBox="1"/>
              <p:nvPr/>
            </p:nvSpPr>
            <p:spPr>
              <a:xfrm rot="3600000">
                <a:off x="5430023" y="3262669"/>
                <a:ext cx="3451914" cy="6158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NATURE</a:t>
                </a:r>
              </a:p>
            </p:txBody>
          </p:sp>
          <p:sp>
            <p:nvSpPr>
              <p:cNvPr id="40" name="TextBox 39">
                <a:extLst>
                  <a:ext uri="{FF2B5EF4-FFF2-40B4-BE49-F238E27FC236}">
                    <a16:creationId xmlns:a16="http://schemas.microsoft.com/office/drawing/2014/main" id="{B4E5A174-20DB-43A8-9C8D-6E922492F929}"/>
                  </a:ext>
                </a:extLst>
              </p:cNvPr>
              <p:cNvSpPr txBox="1"/>
              <p:nvPr/>
            </p:nvSpPr>
            <p:spPr>
              <a:xfrm rot="18000000">
                <a:off x="3372872" y="3363869"/>
                <a:ext cx="3451914" cy="6158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SOCIETY</a:t>
                </a:r>
              </a:p>
            </p:txBody>
          </p:sp>
        </p:grpSp>
      </p:grpSp>
      <p:sp>
        <p:nvSpPr>
          <p:cNvPr id="21" name="TextBox 20">
            <a:extLst>
              <a:ext uri="{FF2B5EF4-FFF2-40B4-BE49-F238E27FC236}">
                <a16:creationId xmlns:a16="http://schemas.microsoft.com/office/drawing/2014/main" id="{0FB5DD29-0804-425B-AB57-B6102B2AECE7}"/>
              </a:ext>
            </a:extLst>
          </p:cNvPr>
          <p:cNvSpPr txBox="1"/>
          <p:nvPr/>
        </p:nvSpPr>
        <p:spPr>
          <a:xfrm>
            <a:off x="7620067" y="2033123"/>
            <a:ext cx="2878332" cy="203132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Protect natural resources </a:t>
            </a:r>
            <a:endParaRPr lang="en-US" sz="1400" dirty="0">
              <a:solidFill>
                <a:prstClr val="black">
                  <a:lumMod val="65000"/>
                  <a:lumOff val="35000"/>
                </a:prstClr>
              </a:solidFill>
              <a:latin typeface="Roboto" panose="02000000000000000000" pitchFamily="2" charset="0"/>
              <a:ea typeface="Roboto" panose="02000000000000000000" pitchFamily="2" charset="0"/>
              <a:cs typeface="Roboto" panose="02000000000000000000" pitchFamily="2"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1400" dirty="0">
                <a:solidFill>
                  <a:prstClr val="black">
                    <a:lumMod val="65000"/>
                    <a:lumOff val="35000"/>
                  </a:prstClr>
                </a:solidFill>
                <a:latin typeface="Roboto" panose="02000000000000000000" pitchFamily="2" charset="0"/>
                <a:ea typeface="Roboto" panose="02000000000000000000" pitchFamily="2" charset="0"/>
                <a:cs typeface="Roboto" panose="02000000000000000000" pitchFamily="2" charset="0"/>
              </a:rPr>
              <a:t>Preserve and restore </a:t>
            </a:r>
            <a:br>
              <a:rPr lang="en-US" sz="1400" dirty="0">
                <a:solidFill>
                  <a:prstClr val="black">
                    <a:lumMod val="65000"/>
                    <a:lumOff val="35000"/>
                  </a:prstClr>
                </a:solidFill>
                <a:latin typeface="Roboto" panose="02000000000000000000" pitchFamily="2" charset="0"/>
                <a:ea typeface="Roboto" panose="02000000000000000000" pitchFamily="2" charset="0"/>
                <a:cs typeface="Roboto" panose="02000000000000000000" pitchFamily="2" charset="0"/>
              </a:rPr>
            </a:b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biological diversity</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Reduce energy use</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Manage and recycle waste</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F45735A5-1DC9-4D2A-82E7-3BA0CAFBC63A}"/>
              </a:ext>
            </a:extLst>
          </p:cNvPr>
          <p:cNvSpPr txBox="1"/>
          <p:nvPr/>
        </p:nvSpPr>
        <p:spPr>
          <a:xfrm>
            <a:off x="1317816" y="1792702"/>
            <a:ext cx="3648929" cy="397031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Address basic needs and advance equity</a:t>
            </a:r>
          </a:p>
          <a:p>
            <a:pPr marL="0" marR="0" lvl="0" indent="0"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Nurture civic participation and amplify community voices</a:t>
            </a:r>
          </a:p>
          <a:p>
            <a:pPr marL="0" marR="0" lvl="0" indent="0"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Strengthen social ties and other </a:t>
            </a:r>
            <a:b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connections to place</a:t>
            </a:r>
          </a:p>
          <a:p>
            <a:pPr marL="0" marR="0" lvl="0" indent="0"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Bolster human capital</a:t>
            </a:r>
          </a:p>
          <a:p>
            <a:pPr marL="0" marR="0" lvl="0" indent="0"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Preserve cultural diversity</a:t>
            </a:r>
          </a:p>
          <a:p>
            <a:pPr marL="0" marR="0" lvl="0" indent="0"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Nurture vibrant, diverse </a:t>
            </a:r>
            <a:b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economies</a:t>
            </a:r>
          </a:p>
          <a:p>
            <a:pPr>
              <a:spcAft>
                <a:spcPts val="1200"/>
              </a:spcAft>
            </a:pPr>
            <a:r>
              <a:rPr lang="en-US" sz="1400" dirty="0">
                <a:solidFill>
                  <a:prstClr val="black">
                    <a:lumMod val="65000"/>
                    <a:lumOff val="35000"/>
                  </a:prstClr>
                </a:solidFill>
                <a:latin typeface="Roboto" panose="02000000000000000000" pitchFamily="2" charset="0"/>
                <a:ea typeface="Roboto" panose="02000000000000000000" pitchFamily="2" charset="0"/>
                <a:cs typeface="Roboto" panose="02000000000000000000" pitchFamily="2" charset="0"/>
              </a:rPr>
              <a:t>Support local innovation, </a:t>
            </a:r>
            <a:br>
              <a:rPr lang="en-US" sz="1400" dirty="0">
                <a:solidFill>
                  <a:prstClr val="black">
                    <a:lumMod val="65000"/>
                    <a:lumOff val="35000"/>
                  </a:prstClr>
                </a:solidFill>
                <a:latin typeface="Roboto" panose="02000000000000000000" pitchFamily="2" charset="0"/>
                <a:ea typeface="Roboto" panose="02000000000000000000" pitchFamily="2" charset="0"/>
                <a:cs typeface="Roboto" panose="02000000000000000000" pitchFamily="2" charset="0"/>
              </a:rPr>
            </a:br>
            <a:r>
              <a:rPr lang="en-US" sz="1400" dirty="0">
                <a:solidFill>
                  <a:prstClr val="black">
                    <a:lumMod val="65000"/>
                    <a:lumOff val="35000"/>
                  </a:prstClr>
                </a:solidFill>
                <a:latin typeface="Roboto" panose="02000000000000000000" pitchFamily="2" charset="0"/>
                <a:ea typeface="Roboto" panose="02000000000000000000" pitchFamily="2" charset="0"/>
                <a:cs typeface="Roboto" panose="02000000000000000000" pitchFamily="2" charset="0"/>
              </a:rPr>
              <a:t>entrepreneurship, and </a:t>
            </a:r>
            <a:br>
              <a:rPr lang="en-US" sz="1400" dirty="0">
                <a:solidFill>
                  <a:prstClr val="black">
                    <a:lumMod val="65000"/>
                    <a:lumOff val="35000"/>
                  </a:prstClr>
                </a:solidFill>
                <a:latin typeface="Roboto" panose="02000000000000000000" pitchFamily="2" charset="0"/>
                <a:ea typeface="Roboto" panose="02000000000000000000" pitchFamily="2" charset="0"/>
                <a:cs typeface="Roboto" panose="02000000000000000000" pitchFamily="2" charset="0"/>
              </a:rPr>
            </a:br>
            <a:r>
              <a:rPr lang="en-US" sz="1400" dirty="0">
                <a:solidFill>
                  <a:prstClr val="black">
                    <a:lumMod val="65000"/>
                    <a:lumOff val="35000"/>
                  </a:prstClr>
                </a:solidFill>
                <a:latin typeface="Roboto" panose="02000000000000000000" pitchFamily="2" charset="0"/>
                <a:ea typeface="Roboto" panose="02000000000000000000" pitchFamily="2" charset="0"/>
                <a:cs typeface="Roboto" panose="02000000000000000000" pitchFamily="2" charset="0"/>
              </a:rPr>
              <a:t>ownership</a:t>
            </a:r>
          </a:p>
          <a:p>
            <a:pPr marL="0" marR="0" lvl="0" indent="0" defTabSz="457200" rtl="0" eaLnBrk="1" fontAlgn="auto" latinLnBrk="0" hangingPunct="1">
              <a:lnSpc>
                <a:spcPct val="100000"/>
              </a:lnSpc>
              <a:spcBef>
                <a:spcPts val="0"/>
              </a:spcBef>
              <a:spcAft>
                <a:spcPts val="120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3" name="Content Placeholder 1">
            <a:extLst>
              <a:ext uri="{FF2B5EF4-FFF2-40B4-BE49-F238E27FC236}">
                <a16:creationId xmlns:a16="http://schemas.microsoft.com/office/drawing/2014/main" id="{7669704A-068C-43A6-9832-64B559BF19EA}"/>
              </a:ext>
            </a:extLst>
          </p:cNvPr>
          <p:cNvSpPr txBox="1">
            <a:spLocks/>
          </p:cNvSpPr>
          <p:nvPr/>
        </p:nvSpPr>
        <p:spPr>
          <a:xfrm>
            <a:off x="-154983" y="6381107"/>
            <a:ext cx="8749107" cy="396215"/>
          </a:xfrm>
          <a:prstGeom prst="rect">
            <a:avLst/>
          </a:prstGeom>
        </p:spPr>
        <p:txBody>
          <a:bodyPr vert="horz" lIns="274320" tIns="45720" rIns="274320" bIns="45720" rtlCol="0">
            <a:noAutofit/>
          </a:bodyPr>
          <a:lstStyle>
            <a:lvl1pPr marL="0" indent="0" algn="l" defTabSz="457200" rtl="0" eaLnBrk="1" latinLnBrk="0" hangingPunct="1">
              <a:spcBef>
                <a:spcPct val="20000"/>
              </a:spcBef>
              <a:spcAft>
                <a:spcPts val="600"/>
              </a:spcAft>
              <a:buFontTx/>
              <a:buNone/>
              <a:defRPr sz="2400" kern="1200">
                <a:solidFill>
                  <a:srgbClr val="262626"/>
                </a:solidFill>
                <a:latin typeface="+mn-lt"/>
                <a:ea typeface="+mn-ea"/>
                <a:cs typeface="+mn-cs"/>
              </a:defRPr>
            </a:lvl1pPr>
            <a:lvl2pPr marL="466344" indent="-285750" algn="l" defTabSz="457200" rtl="0" eaLnBrk="1" latinLnBrk="0" hangingPunct="1">
              <a:spcBef>
                <a:spcPct val="20000"/>
              </a:spcBef>
              <a:spcAft>
                <a:spcPts val="600"/>
              </a:spcAft>
              <a:buFont typeface="Lucida Grande"/>
              <a:buChar char="•"/>
              <a:defRPr sz="2100" kern="1200">
                <a:solidFill>
                  <a:srgbClr val="262626"/>
                </a:solidFill>
                <a:latin typeface="+mn-lt"/>
                <a:ea typeface="+mn-ea"/>
                <a:cs typeface="+mn-cs"/>
              </a:defRPr>
            </a:lvl2pPr>
            <a:lvl3pPr marL="1143000" indent="-228600" algn="l" defTabSz="457200" rtl="0" eaLnBrk="1" latinLnBrk="0" hangingPunct="1">
              <a:spcBef>
                <a:spcPct val="20000"/>
              </a:spcBef>
              <a:spcAft>
                <a:spcPts val="600"/>
              </a:spcAft>
              <a:buFont typeface="Arial"/>
              <a:buChar char="•"/>
              <a:defRPr sz="21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i="1" dirty="0"/>
              <a:t>*Adapted in part from Jeffrey C. Bridger and A.E. </a:t>
            </a:r>
            <a:r>
              <a:rPr lang="en-US" sz="1200" i="1" dirty="0" err="1"/>
              <a:t>Luloff</a:t>
            </a:r>
            <a:r>
              <a:rPr lang="en-US" sz="1200" i="1" dirty="0"/>
              <a:t>, “Toward an interactional approach to sustainable community development,” Journal of Rural Studies 15 (1999): 377-387</a:t>
            </a:r>
          </a:p>
        </p:txBody>
      </p:sp>
    </p:spTree>
    <p:extLst>
      <p:ext uri="{BB962C8B-B14F-4D97-AF65-F5344CB8AC3E}">
        <p14:creationId xmlns:p14="http://schemas.microsoft.com/office/powerpoint/2010/main" val="149760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42DB7E-92C1-47B2-A520-D42B8EC01FFC}"/>
              </a:ext>
            </a:extLst>
          </p:cNvPr>
          <p:cNvSpPr/>
          <p:nvPr/>
        </p:nvSpPr>
        <p:spPr>
          <a:xfrm>
            <a:off x="-115747" y="1752068"/>
            <a:ext cx="12512233" cy="176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5C40A-DA0D-4783-84C2-6B9A4BBC94CD}"/>
              </a:ext>
            </a:extLst>
          </p:cNvPr>
          <p:cNvSpPr>
            <a:spLocks noGrp="1"/>
          </p:cNvSpPr>
          <p:nvPr>
            <p:ph type="title"/>
          </p:nvPr>
        </p:nvSpPr>
        <p:spPr/>
        <p:txBody>
          <a:bodyPr>
            <a:normAutofit fontScale="90000"/>
          </a:bodyPr>
          <a:lstStyle/>
          <a:p>
            <a:r>
              <a:rPr lang="en-US" dirty="0"/>
              <a:t>What are Sustainable Communities Anyway? What are We Aspiring to Create?</a:t>
            </a:r>
          </a:p>
        </p:txBody>
      </p:sp>
      <p:sp>
        <p:nvSpPr>
          <p:cNvPr id="9" name="Rectangle 8">
            <a:extLst>
              <a:ext uri="{FF2B5EF4-FFF2-40B4-BE49-F238E27FC236}">
                <a16:creationId xmlns:a16="http://schemas.microsoft.com/office/drawing/2014/main" id="{77CA78A8-7683-423E-801E-6FABFC49F272}"/>
              </a:ext>
            </a:extLst>
          </p:cNvPr>
          <p:cNvSpPr/>
          <p:nvPr/>
        </p:nvSpPr>
        <p:spPr>
          <a:xfrm>
            <a:off x="10244666" y="6077346"/>
            <a:ext cx="1560163" cy="5195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Picture 12" descr="A picture containing text, sign&#10;&#10;Description automatically generated">
            <a:extLst>
              <a:ext uri="{FF2B5EF4-FFF2-40B4-BE49-F238E27FC236}">
                <a16:creationId xmlns:a16="http://schemas.microsoft.com/office/drawing/2014/main" id="{FB569405-52B4-4DEF-9910-F198CD0B2BD9}"/>
              </a:ext>
            </a:extLst>
          </p:cNvPr>
          <p:cNvPicPr>
            <a:picLocks noChangeAspect="1"/>
          </p:cNvPicPr>
          <p:nvPr/>
        </p:nvPicPr>
        <p:blipFill>
          <a:blip r:embed="rId3"/>
          <a:stretch>
            <a:fillRect/>
          </a:stretch>
        </p:blipFill>
        <p:spPr>
          <a:xfrm>
            <a:off x="10433414" y="6164300"/>
            <a:ext cx="1357806" cy="432597"/>
          </a:xfrm>
          <a:prstGeom prst="rect">
            <a:avLst/>
          </a:prstGeom>
        </p:spPr>
      </p:pic>
      <p:pic>
        <p:nvPicPr>
          <p:cNvPr id="24" name="Picture 2" descr="http://as.tufts.edu/uep/sites/all/themes/asbase/assets/images/peopleAgyeman.jpg">
            <a:extLst>
              <a:ext uri="{FF2B5EF4-FFF2-40B4-BE49-F238E27FC236}">
                <a16:creationId xmlns:a16="http://schemas.microsoft.com/office/drawing/2014/main" id="{FBCF6948-A6B4-40A4-AD6B-6487C7271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6211" y="1373327"/>
            <a:ext cx="1560164" cy="205567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9C41AD4-FF9D-48D6-B8C2-EF77146C0A64}"/>
              </a:ext>
            </a:extLst>
          </p:cNvPr>
          <p:cNvSpPr txBox="1"/>
          <p:nvPr/>
        </p:nvSpPr>
        <p:spPr>
          <a:xfrm>
            <a:off x="648183" y="3884517"/>
            <a:ext cx="9005104" cy="246221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SLS does not have one definition of a “sustainable community”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Rather, we bring diverse stakeholders together to continually create new visions of sustainable communities, and of the ways in which </a:t>
            </a:r>
            <a:r>
              <a:rPr kumimoji="0" lang="en-US"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science and technology can help humans and nature flourish, now and in the future, in Georgia, the U.S., and around the globe</a:t>
            </a:r>
            <a:endPar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With our strong emphasis on Social Sustainability, including equity and voice, we align well with the definition of “Just </a:t>
            </a:r>
            <a:r>
              <a:rPr kumimoji="0" lang="en-US" sz="14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Sustainabilities</a:t>
            </a: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above from Julian Agyeman, Professor of Urban and Environmental Policy and Planning at Tufts University, who is a leading scholar on the intersections between justice and sustainability and a co-founder of the concept of “just </a:t>
            </a:r>
            <a:r>
              <a:rPr kumimoji="0" lang="en-US" sz="14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sustainabilities</a:t>
            </a:r>
            <a:r>
              <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A4A8799E-265C-4FCC-964F-B0B56AAA61C0}"/>
              </a:ext>
            </a:extLst>
          </p:cNvPr>
          <p:cNvSpPr/>
          <p:nvPr/>
        </p:nvSpPr>
        <p:spPr>
          <a:xfrm>
            <a:off x="457199" y="2088478"/>
            <a:ext cx="919608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Just </a:t>
            </a:r>
            <a:r>
              <a:rPr kumimoji="0" lang="en-US" sz="20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sustainabilities</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is …‘the need to ensure a better quality of life for all, now and into the future, in a </a:t>
            </a: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just and equitable </a:t>
            </a: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manner, whilst living within the limits of supporting ecosystems’”                        		                                                                				</a:t>
            </a: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 </a:t>
            </a:r>
            <a:r>
              <a:rPr kumimoji="0" lang="en-US" sz="160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Julian Agyeman, Tufts University</a:t>
            </a:r>
          </a:p>
        </p:txBody>
      </p:sp>
      <p:sp>
        <p:nvSpPr>
          <p:cNvPr id="4" name="Right Triangle 3">
            <a:extLst>
              <a:ext uri="{FF2B5EF4-FFF2-40B4-BE49-F238E27FC236}">
                <a16:creationId xmlns:a16="http://schemas.microsoft.com/office/drawing/2014/main" id="{5E81EC89-3E78-48D0-99AD-476D7C81819D}"/>
              </a:ext>
            </a:extLst>
          </p:cNvPr>
          <p:cNvSpPr/>
          <p:nvPr/>
        </p:nvSpPr>
        <p:spPr>
          <a:xfrm rot="10800000">
            <a:off x="11320592" y="1204057"/>
            <a:ext cx="528501" cy="5285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0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5C40A-DA0D-4783-84C2-6B9A4BBC94CD}"/>
              </a:ext>
            </a:extLst>
          </p:cNvPr>
          <p:cNvSpPr>
            <a:spLocks noGrp="1"/>
          </p:cNvSpPr>
          <p:nvPr>
            <p:ph type="title"/>
          </p:nvPr>
        </p:nvSpPr>
        <p:spPr/>
        <p:txBody>
          <a:bodyPr>
            <a:normAutofit fontScale="90000"/>
          </a:bodyPr>
          <a:lstStyle/>
          <a:p>
            <a:r>
              <a:rPr lang="en-US" dirty="0"/>
              <a:t>Our Ultimate Goal is to: Act Local to Achieve a Global Vision—U.N. SDGs</a:t>
            </a:r>
          </a:p>
        </p:txBody>
      </p:sp>
      <p:sp>
        <p:nvSpPr>
          <p:cNvPr id="9" name="Rectangle 8">
            <a:extLst>
              <a:ext uri="{FF2B5EF4-FFF2-40B4-BE49-F238E27FC236}">
                <a16:creationId xmlns:a16="http://schemas.microsoft.com/office/drawing/2014/main" id="{77CA78A8-7683-423E-801E-6FABFC49F272}"/>
              </a:ext>
            </a:extLst>
          </p:cNvPr>
          <p:cNvSpPr/>
          <p:nvPr/>
        </p:nvSpPr>
        <p:spPr>
          <a:xfrm>
            <a:off x="10244666" y="6077346"/>
            <a:ext cx="1560163" cy="5195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Picture 12" descr="A picture containing text, sign&#10;&#10;Description automatically generated">
            <a:extLst>
              <a:ext uri="{FF2B5EF4-FFF2-40B4-BE49-F238E27FC236}">
                <a16:creationId xmlns:a16="http://schemas.microsoft.com/office/drawing/2014/main" id="{FB569405-52B4-4DEF-9910-F198CD0B2BD9}"/>
              </a:ext>
            </a:extLst>
          </p:cNvPr>
          <p:cNvPicPr>
            <a:picLocks noChangeAspect="1"/>
          </p:cNvPicPr>
          <p:nvPr/>
        </p:nvPicPr>
        <p:blipFill>
          <a:blip r:embed="rId3"/>
          <a:stretch>
            <a:fillRect/>
          </a:stretch>
        </p:blipFill>
        <p:spPr>
          <a:xfrm>
            <a:off x="10433414" y="6164300"/>
            <a:ext cx="1357806" cy="432597"/>
          </a:xfrm>
          <a:prstGeom prst="rect">
            <a:avLst/>
          </a:prstGeom>
        </p:spPr>
      </p:pic>
      <p:pic>
        <p:nvPicPr>
          <p:cNvPr id="24" name="Picture 23">
            <a:extLst>
              <a:ext uri="{FF2B5EF4-FFF2-40B4-BE49-F238E27FC236}">
                <a16:creationId xmlns:a16="http://schemas.microsoft.com/office/drawing/2014/main" id="{BD403AD4-9A72-4C0E-A285-E28DF6FEDA1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37978" y="1215483"/>
            <a:ext cx="6916044" cy="4612947"/>
          </a:xfrm>
          <a:prstGeom prst="rect">
            <a:avLst/>
          </a:prstGeom>
        </p:spPr>
      </p:pic>
      <p:sp>
        <p:nvSpPr>
          <p:cNvPr id="25" name="TextBox 24">
            <a:extLst>
              <a:ext uri="{FF2B5EF4-FFF2-40B4-BE49-F238E27FC236}">
                <a16:creationId xmlns:a16="http://schemas.microsoft.com/office/drawing/2014/main" id="{74DA2917-0B7F-4ABC-93C4-55CAB4CA33DD}"/>
              </a:ext>
            </a:extLst>
          </p:cNvPr>
          <p:cNvSpPr txBox="1"/>
          <p:nvPr/>
        </p:nvSpPr>
        <p:spPr>
          <a:xfrm>
            <a:off x="1163767" y="5955956"/>
            <a:ext cx="10024934" cy="584775"/>
          </a:xfrm>
          <a:prstGeom prst="rect">
            <a:avLst/>
          </a:prstGeom>
          <a:noFill/>
        </p:spPr>
        <p:txBody>
          <a:bodyPr wrap="square" rtlCol="0">
            <a:spAutoFit/>
          </a:bodyPr>
          <a:lstStyle/>
          <a:p>
            <a:r>
              <a:rPr lang="en-US" sz="1600" dirty="0">
                <a:solidFill>
                  <a:srgbClr val="003057"/>
                </a:solidFill>
                <a:latin typeface="Roboto" panose="02000000000000000000" pitchFamily="2" charset="0"/>
                <a:ea typeface="Roboto" panose="02000000000000000000" pitchFamily="2" charset="0"/>
                <a:cs typeface="Roboto" panose="02000000000000000000" pitchFamily="2" charset="0"/>
              </a:rPr>
              <a:t>Learn more about our UN regional network: </a:t>
            </a:r>
            <a:r>
              <a:rPr lang="en-US" sz="1600" b="1" dirty="0">
                <a:solidFill>
                  <a:srgbClr val="003057"/>
                </a:solidFill>
                <a:latin typeface="Roboto" panose="02000000000000000000" pitchFamily="2" charset="0"/>
                <a:ea typeface="Roboto" panose="02000000000000000000" pitchFamily="2" charset="0"/>
                <a:cs typeface="Roboto" panose="02000000000000000000" pitchFamily="2" charset="0"/>
              </a:rPr>
              <a:t>Greater Atlanta Regional Centre of Expertise on </a:t>
            </a:r>
            <a:br>
              <a:rPr lang="en-US" sz="1600" b="1" dirty="0">
                <a:solidFill>
                  <a:srgbClr val="003057"/>
                </a:solidFill>
                <a:latin typeface="Roboto" panose="02000000000000000000" pitchFamily="2" charset="0"/>
                <a:ea typeface="Roboto" panose="02000000000000000000" pitchFamily="2" charset="0"/>
                <a:cs typeface="Roboto" panose="02000000000000000000" pitchFamily="2" charset="0"/>
              </a:rPr>
            </a:br>
            <a:r>
              <a:rPr lang="en-US" sz="1600" b="1" dirty="0">
                <a:solidFill>
                  <a:srgbClr val="003057"/>
                </a:solidFill>
                <a:latin typeface="Roboto" panose="02000000000000000000" pitchFamily="2" charset="0"/>
                <a:ea typeface="Roboto" panose="02000000000000000000" pitchFamily="2" charset="0"/>
                <a:cs typeface="Roboto" panose="02000000000000000000" pitchFamily="2" charset="0"/>
              </a:rPr>
              <a:t>Education for Sustainable Development (RCE)</a:t>
            </a:r>
            <a:r>
              <a:rPr lang="en-US" sz="1600" dirty="0">
                <a:solidFill>
                  <a:srgbClr val="003057"/>
                </a:solidFill>
                <a:latin typeface="Roboto" panose="02000000000000000000" pitchFamily="2" charset="0"/>
                <a:ea typeface="Roboto" panose="02000000000000000000" pitchFamily="2" charset="0"/>
                <a:cs typeface="Roboto" panose="02000000000000000000" pitchFamily="2" charset="0"/>
              </a:rPr>
              <a:t>: </a:t>
            </a:r>
            <a:r>
              <a:rPr lang="en-US" sz="1600" u="sng" dirty="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serve-learn-sustain.gatech.edu/</a:t>
            </a:r>
            <a:r>
              <a:rPr lang="en-US" sz="1600" u="sng" dirty="0" err="1">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atlanta</a:t>
            </a:r>
            <a:r>
              <a:rPr lang="en-US" sz="1600" u="sng" dirty="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-un-</a:t>
            </a:r>
            <a:r>
              <a:rPr lang="en-US" sz="1600" u="sng" dirty="0" err="1">
                <a:solidFill>
                  <a:srgbClr val="003057"/>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rce</a:t>
            </a:r>
            <a:endParaRPr lang="en-US" sz="1600" dirty="0">
              <a:solidFill>
                <a:srgbClr val="003057"/>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228708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Welcome to SLS Fall 2021" id="{983C1723-E019-4978-8384-402CE89306A0}" vid="{B826E99D-FF1E-43E6-A552-9204987D2B2E}"/>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Welcome to SLS Fall 2021" id="{983C1723-E019-4978-8384-402CE89306A0}" vid="{E2DA490F-05AB-4A1C-AEC0-5CBA17B2CD6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2015_editable_slide_template</Template>
  <TotalTime>2114</TotalTime>
  <Words>601</Words>
  <Application>Microsoft Office PowerPoint</Application>
  <PresentationFormat>Widescreen</PresentationFormat>
  <Paragraphs>64</Paragraphs>
  <Slides>8</Slides>
  <Notes>7</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8</vt:i4>
      </vt:variant>
    </vt:vector>
  </HeadingPairs>
  <TitlesOfParts>
    <vt:vector size="20" baseType="lpstr">
      <vt:lpstr>Arial</vt:lpstr>
      <vt:lpstr>Calibri</vt:lpstr>
      <vt:lpstr>Lucida Grande</vt:lpstr>
      <vt:lpstr>Roboto</vt:lpstr>
      <vt:lpstr>Roboto Light</vt:lpstr>
      <vt:lpstr>Roboto Slab</vt:lpstr>
      <vt:lpstr>Custom Design</vt:lpstr>
      <vt:lpstr>White Main</vt:lpstr>
      <vt:lpstr>1_White Main</vt:lpstr>
      <vt:lpstr>1_Custom Design</vt:lpstr>
      <vt:lpstr>2_Custom Design</vt:lpstr>
      <vt:lpstr>3_Custom Design</vt:lpstr>
      <vt:lpstr>SLS &amp; Sustainable Communities</vt:lpstr>
      <vt:lpstr>How Does SLS Approach Sustainable Communities?</vt:lpstr>
      <vt:lpstr>How Does SLS Approach Sustainable Communities?</vt:lpstr>
      <vt:lpstr>Voice and Community Engagement</vt:lpstr>
      <vt:lpstr>How Does SLS Approach Sustainable Communities?</vt:lpstr>
      <vt:lpstr>How Can Technology Assist Communities in Supporting Society and Nature?</vt:lpstr>
      <vt:lpstr>What are Sustainable Communities Anyway? What are We Aspiring to Create?</vt:lpstr>
      <vt:lpstr>Our Ultimate Goal is to: Act Local to Achieve a Global Vision—U.N. SDGs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Chatfield, Kristina</cp:lastModifiedBy>
  <cp:revision>241</cp:revision>
  <dcterms:created xsi:type="dcterms:W3CDTF">2016-03-09T16:46:53Z</dcterms:created>
  <dcterms:modified xsi:type="dcterms:W3CDTF">2022-04-27T13:22:07Z</dcterms:modified>
</cp:coreProperties>
</file>