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omments/comment1.xml" ContentType="application/vnd.openxmlformats-officedocument.presentationml.comment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1" r:id="rId1"/>
  </p:sldMasterIdLst>
  <p:notesMasterIdLst>
    <p:notesMasterId r:id="rId22"/>
  </p:notes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1" r:id="rId15"/>
    <p:sldId id="272" r:id="rId16"/>
    <p:sldId id="273" r:id="rId17"/>
    <p:sldId id="274" r:id="rId18"/>
    <p:sldId id="275" r:id="rId19"/>
    <p:sldId id="276" r:id="rId20"/>
    <p:sldId id="277" r:id="rId21"/>
  </p:sldIdLst>
  <p:sldSz cx="9144000" cy="5143500" type="screen16x9"/>
  <p:notesSz cx="6858000" cy="9144000"/>
  <p:embeddedFontLst>
    <p:embeddedFont>
      <p:font typeface="Calibri" panose="020F0502020204030204" pitchFamily="34" charset="0"/>
      <p:regular r:id="rId23"/>
      <p:bold r:id="rId24"/>
      <p:italic r:id="rId25"/>
      <p:boldItalic r:id="rId26"/>
    </p:embeddedFont>
    <p:embeddedFont>
      <p:font typeface="Corbel" panose="020B0503020204020204" pitchFamily="34" charset="0"/>
      <p:regular r:id="rId27"/>
      <p:bold r:id="rId28"/>
      <p:italic r:id="rId29"/>
      <p:boldItalic r:id="rId30"/>
    </p:embeddedFont>
    <p:embeddedFont>
      <p:font typeface="Garamond" panose="02020404030301010803" pitchFamily="18" charset="0"/>
      <p:regular r:id="rId31"/>
      <p:bold r:id="rId32"/>
      <p:italic r:id="rId33"/>
      <p:boldItalic r:id="rId34"/>
    </p:embeddedFont>
    <p:embeddedFont>
      <p:font typeface="Lalezar" pitchFamily="2" charset="-78"/>
      <p:regular r:id="rId35"/>
    </p:embeddedFont>
    <p:embeddedFont>
      <p:font typeface="Poppins" pitchFamily="2" charset="77"/>
      <p:regular r:id="rId36"/>
      <p:bold r:id="rId37"/>
      <p:italic r:id="rId38"/>
      <p:boldItalic r:id="rId39"/>
    </p:embeddedFont>
    <p:embeddedFont>
      <p:font typeface="Verdana" panose="020B0604030504040204" pitchFamily="34" charset="0"/>
      <p:regular r:id="rId40"/>
      <p:bold r:id="rId41"/>
      <p:italic r:id="rId42"/>
      <p:boldItalic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ayley Beard"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96"/>
  </p:normalViewPr>
  <p:slideViewPr>
    <p:cSldViewPr snapToGrid="0">
      <p:cViewPr varScale="1">
        <p:scale>
          <a:sx n="140" d="100"/>
          <a:sy n="140" d="100"/>
        </p:scale>
        <p:origin x="840" y="176"/>
      </p:cViewPr>
      <p:guideLst>
        <p:guide orient="horz" pos="1620"/>
        <p:guide pos="2880"/>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9" Type="http://schemas.openxmlformats.org/officeDocument/2006/relationships/font" Target="fonts/font17.fntdata"/><Relationship Id="rId21" Type="http://schemas.openxmlformats.org/officeDocument/2006/relationships/slide" Target="slides/slide20.xml"/><Relationship Id="rId34" Type="http://schemas.openxmlformats.org/officeDocument/2006/relationships/font" Target="fonts/font12.fntdata"/><Relationship Id="rId42" Type="http://schemas.openxmlformats.org/officeDocument/2006/relationships/font" Target="fonts/font20.fntdata"/><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font" Target="fonts/font15.fntdata"/><Relationship Id="rId40" Type="http://schemas.openxmlformats.org/officeDocument/2006/relationships/font" Target="fonts/font18.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font" Target="fonts/font1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font" Target="fonts/font13.fntdata"/><Relationship Id="rId43" Type="http://schemas.openxmlformats.org/officeDocument/2006/relationships/font" Target="fonts/font21.fntdata"/><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font" Target="fonts/font16.fntdata"/><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font" Target="fonts/font19.fntdata"/></Relationships>
</file>

<file path=ppt/comments/comment1.xml><?xml version="1.0" encoding="utf-8"?>
<p:cmLst xmlns:a="http://schemas.openxmlformats.org/drawingml/2006/main" xmlns:r="http://schemas.openxmlformats.org/officeDocument/2006/relationships" xmlns:p="http://schemas.openxmlformats.org/presentationml/2006/main">
  <p:cm authorId="0" dt="2022-03-31T19:27:48.259" idx="1">
    <p:pos x="6000" y="0"/>
    <p:text>update summer 2022</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10d3b7201d7_0_36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 sz="1200">
                <a:solidFill>
                  <a:schemeClr val="dk1"/>
                </a:solidFill>
                <a:latin typeface="Times New Roman"/>
                <a:ea typeface="Times New Roman"/>
                <a:cs typeface="Times New Roman"/>
                <a:sym typeface="Times New Roman"/>
              </a:rPr>
              <a:t>10</a:t>
            </a:fld>
            <a:endParaRPr sz="1200">
              <a:solidFill>
                <a:schemeClr val="dk1"/>
              </a:solidFill>
              <a:latin typeface="Times New Roman"/>
              <a:ea typeface="Times New Roman"/>
              <a:cs typeface="Times New Roman"/>
              <a:sym typeface="Times New Roman"/>
            </a:endParaRPr>
          </a:p>
        </p:txBody>
      </p:sp>
      <p:sp>
        <p:nvSpPr>
          <p:cNvPr id="165" name="Google Shape;165;g10d3b7201d7_0_3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66" name="Google Shape;166;g10d3b7201d7_0_36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sz="1200">
                <a:solidFill>
                  <a:schemeClr val="dk1"/>
                </a:solidFill>
                <a:latin typeface="Calibri"/>
                <a:ea typeface="Calibri"/>
                <a:cs typeface="Calibri"/>
                <a:sym typeface="Calibri"/>
              </a:rPr>
              <a:t>While many institutions and funders focus neighborhoods on their needs, this approach to neighborhood development has many negative consequences.</a:t>
            </a:r>
            <a:br>
              <a:rPr lang="en" sz="1200">
                <a:solidFill>
                  <a:schemeClr val="dk1"/>
                </a:solidFill>
                <a:latin typeface="Calibri"/>
                <a:ea typeface="Calibri"/>
                <a:cs typeface="Calibri"/>
                <a:sym typeface="Calibri"/>
              </a:rPr>
            </a:br>
            <a:endParaRPr>
              <a:latin typeface="Times New Roman"/>
              <a:ea typeface="Times New Roman"/>
              <a:cs typeface="Times New Roman"/>
              <a:sym typeface="Times New Roman"/>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10d3b7201d7_0_205:notes"/>
          <p:cNvSpPr>
            <a:spLocks noGrp="1" noRot="1" noChangeAspect="1"/>
          </p:cNvSpPr>
          <p:nvPr>
            <p:ph type="sldImg" idx="2"/>
          </p:nvPr>
        </p:nvSpPr>
        <p:spPr>
          <a:xfrm>
            <a:off x="381309"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10d3b7201d7_0_2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10d3b7201d7_0_21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177" name="Google Shape;177;g10d3b7201d7_0_2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10d3b7201d7_0_367: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2" name="Google Shape;182;g10d3b7201d7_0_3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10d3b7201d7_1_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195" name="Google Shape;195;g10d3b7201d7_1_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10d3b7201d7_1_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200" name="Google Shape;200;g10d3b7201d7_1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10d3b7201d7_1_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205" name="Google Shape;205;g10d3b7201d7_1_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10d3b7201d7_1_1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210" name="Google Shape;210;g10d3b7201d7_1_1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10d3b7201d7_1_1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215" name="Google Shape;215;g10d3b7201d7_1_1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10d3b7201d7_0_0:notes"/>
          <p:cNvSpPr>
            <a:spLocks noGrp="1" noRot="1" noChangeAspect="1"/>
          </p:cNvSpPr>
          <p:nvPr>
            <p:ph type="sldImg" idx="2"/>
          </p:nvPr>
        </p:nvSpPr>
        <p:spPr>
          <a:xfrm>
            <a:off x="381309"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10d3b7201d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--similarities to an asset map</a:t>
            </a:r>
            <a:endParaRPr dirty="0"/>
          </a:p>
          <a:p>
            <a:pPr marL="0" lvl="0" indent="0" algn="l" rtl="0">
              <a:spcBef>
                <a:spcPts val="0"/>
              </a:spcBef>
              <a:spcAft>
                <a:spcPts val="0"/>
              </a:spcAft>
              <a:buNone/>
            </a:pPr>
            <a:r>
              <a:rPr lang="en" dirty="0"/>
              <a:t>Emphasis on people and gifts→ centering society</a:t>
            </a:r>
            <a:endParaRPr dirty="0"/>
          </a:p>
          <a:p>
            <a:pPr marL="0" lvl="0" indent="0" algn="l" rtl="0">
              <a:spcBef>
                <a:spcPts val="0"/>
              </a:spcBef>
              <a:spcAft>
                <a:spcPts val="0"/>
              </a:spcAft>
              <a:buNone/>
            </a:pPr>
            <a:r>
              <a:rPr lang="en" dirty="0"/>
              <a:t>Society column will resonate as aspects of ABCD- </a:t>
            </a:r>
            <a:endParaRPr dirty="0"/>
          </a:p>
          <a:p>
            <a:pPr marL="0" lvl="0" indent="0" algn="l" rtl="0">
              <a:spcBef>
                <a:spcPts val="0"/>
              </a:spcBef>
              <a:spcAft>
                <a:spcPts val="0"/>
              </a:spcAft>
              <a:buNone/>
            </a:pPr>
            <a:r>
              <a:rPr lang="en" dirty="0"/>
              <a:t>Economy: healthy and sustainable local economies rely on the characteristics described in sustainable society and environment, and vice versa</a:t>
            </a:r>
            <a:endParaRPr dirty="0"/>
          </a:p>
          <a:p>
            <a:pPr marL="0" lvl="0" indent="0" algn="l" rtl="0">
              <a:spcBef>
                <a:spcPts val="0"/>
              </a:spcBef>
              <a:spcAft>
                <a:spcPts val="0"/>
              </a:spcAft>
              <a:buNone/>
            </a:pPr>
            <a:r>
              <a:rPr lang="en" dirty="0"/>
              <a:t>At the center- a thriving equitable community where assets are connected and mobilized, where people and nature flourish through that connectedness</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Environment: this framework has, as we will see, similarities to an asset map.  And like our emphasis tonight on people and their gifts, SLS takes an approach to sustainability that centers society and equity; the actions in the society column- advancing equity, nurturing civic participation, strengthening ties between people and between people and places and protecting cultural diversity are all aspects of asset based community development. And they are inseparable from assets that characterize healthy and sustainable  local economies and the flourishing of the environment through the actions like the  management and preservation of resources and the protection of biological diversity. </a:t>
            </a: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10d3b7201d7_0_1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10d3b7201d7_0_1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In person, you will need to provide students with handouts of the A or B lists. Make sure you distribute a roughly even number of each list. Those handouts are included in the tool. In a virtual space, you can simply provide students with a link to one of the two lists via whatever sharing platform you typically use (</a:t>
            </a:r>
            <a:r>
              <a:rPr lang="en-US" dirty="0" err="1"/>
              <a:t>sharepoint</a:t>
            </a:r>
            <a:r>
              <a:rPr lang="en-US" dirty="0"/>
              <a:t>, google, </a:t>
            </a:r>
            <a:r>
              <a:rPr lang="en-US" dirty="0" err="1"/>
              <a:t>etc</a:t>
            </a:r>
            <a:r>
              <a:rPr lang="en-US" dirty="0"/>
              <a:t>). </a:t>
            </a: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112b17ce738_0_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112b17ce738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10d3b7201d7_0_1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10d3b7201d7_0_1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It’s essential that students be able to see the contrasting recommendations of A and B groups as those groups share them out. If you are conducting this activity in person, it’s a great idea to have sheets of butcher paper or a dry-erase board so that you, the facilitator, can record the group’s recommendations so that the whole room can see them. If you are doing this activity in a virtual/remote space and using breakout rooms, then using a tool like </a:t>
            </a:r>
            <a:r>
              <a:rPr lang="en-US" dirty="0" err="1"/>
              <a:t>jamboard</a:t>
            </a:r>
            <a:r>
              <a:rPr lang="en-US" dirty="0"/>
              <a:t> (in the google suite) can work well. You can create a </a:t>
            </a:r>
            <a:r>
              <a:rPr lang="en-US" dirty="0" err="1"/>
              <a:t>jamboard</a:t>
            </a:r>
            <a:r>
              <a:rPr lang="en-US" dirty="0"/>
              <a:t> for each student group to use and which you can then all look out together as a class when you rejoin the main room.  If </a:t>
            </a:r>
            <a:r>
              <a:rPr lang="en-US" dirty="0" err="1"/>
              <a:t>jamboard</a:t>
            </a:r>
            <a:r>
              <a:rPr lang="en-US" dirty="0"/>
              <a:t> isn’t a tool you know, then simply create a new slide in this deck that you can write on and show as students share out their recommendations. </a:t>
            </a: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10d3b7201d7_0_1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10d3b7201d7_0_1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Get at least 5 recommendations from students </a:t>
            </a: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10d3b7201d7_0_1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10d3b7201d7_0_1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Get at least 5 recommendations from students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10d3b7201d7_0_1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10d3b7201d7_0_1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200"/>
              </a:spcAft>
              <a:buClr>
                <a:schemeClr val="dk1"/>
              </a:buClr>
              <a:buSzPts val="1100"/>
              <a:buFont typeface="Arial"/>
              <a:buNone/>
            </a:pPr>
            <a:r>
              <a:rPr lang="en"/>
              <a:t>Gabby will facilitate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1108eff9661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1108eff9661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10d3b7201d7_0_6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 sz="1200">
                <a:solidFill>
                  <a:schemeClr val="dk1"/>
                </a:solidFill>
                <a:latin typeface="Times New Roman"/>
                <a:ea typeface="Times New Roman"/>
                <a:cs typeface="Times New Roman"/>
                <a:sym typeface="Times New Roman"/>
              </a:rPr>
              <a:t>8</a:t>
            </a:fld>
            <a:endParaRPr sz="1200">
              <a:solidFill>
                <a:schemeClr val="dk1"/>
              </a:solidFill>
              <a:latin typeface="Times New Roman"/>
              <a:ea typeface="Times New Roman"/>
              <a:cs typeface="Times New Roman"/>
              <a:sym typeface="Times New Roman"/>
            </a:endParaRPr>
          </a:p>
        </p:txBody>
      </p:sp>
      <p:sp>
        <p:nvSpPr>
          <p:cNvPr id="120" name="Google Shape;120;g10d3b7201d7_0_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a:noFill/>
          </a:ln>
        </p:spPr>
      </p:sp>
      <p:sp>
        <p:nvSpPr>
          <p:cNvPr id="121" name="Google Shape;121;g10d3b7201d7_0_66:notes"/>
          <p:cNvSpPr txBox="1">
            <a:spLocks noGrp="1"/>
          </p:cNvSpPr>
          <p:nvPr>
            <p:ph type="body" idx="1"/>
          </p:nvPr>
        </p:nvSpPr>
        <p:spPr>
          <a:xfrm>
            <a:off x="685800" y="4343400"/>
            <a:ext cx="5486400" cy="4114800"/>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lvl="0" indent="0" algn="l" rtl="0">
              <a:spcBef>
                <a:spcPts val="0"/>
              </a:spcBef>
              <a:spcAft>
                <a:spcPts val="0"/>
              </a:spcAft>
              <a:buNone/>
            </a:pPr>
            <a:r>
              <a:rPr lang="en" sz="1200">
                <a:solidFill>
                  <a:schemeClr val="dk1"/>
                </a:solidFill>
                <a:latin typeface="Calibri"/>
                <a:ea typeface="Calibri"/>
                <a:cs typeface="Calibri"/>
                <a:sym typeface="Calibri"/>
              </a:rPr>
              <a:t>ABCD is founded on the principle that all of us are like this glass – half full and half empty. We each have our gifts, talents and capacities as well as our problems, deficits and needs.</a:t>
            </a:r>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 sz="1200">
                <a:solidFill>
                  <a:schemeClr val="dk1"/>
                </a:solidFill>
                <a:latin typeface="Calibri"/>
                <a:ea typeface="Calibri"/>
                <a:cs typeface="Calibri"/>
                <a:sym typeface="Calibri"/>
              </a:rPr>
              <a:t>The same thing is true of neighborhoods,. They have assets and deficits. </a:t>
            </a:r>
            <a:endParaRPr>
              <a:latin typeface="Times New Roman"/>
              <a:ea typeface="Times New Roman"/>
              <a:cs typeface="Times New Roman"/>
              <a:sym typeface="Times New Roman"/>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10d3b7201d7_0_17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 sz="1200">
                <a:solidFill>
                  <a:schemeClr val="dk1"/>
                </a:solidFill>
                <a:latin typeface="Times New Roman"/>
                <a:ea typeface="Times New Roman"/>
                <a:cs typeface="Times New Roman"/>
                <a:sym typeface="Times New Roman"/>
              </a:rPr>
              <a:t>9</a:t>
            </a:fld>
            <a:endParaRPr sz="1200">
              <a:solidFill>
                <a:schemeClr val="dk1"/>
              </a:solidFill>
              <a:latin typeface="Times New Roman"/>
              <a:ea typeface="Times New Roman"/>
              <a:cs typeface="Times New Roman"/>
              <a:sym typeface="Times New Roman"/>
            </a:endParaRPr>
          </a:p>
        </p:txBody>
      </p:sp>
      <p:sp>
        <p:nvSpPr>
          <p:cNvPr id="131" name="Google Shape;131;g10d3b7201d7_0_1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a:noFill/>
          </a:ln>
        </p:spPr>
      </p:sp>
      <p:sp>
        <p:nvSpPr>
          <p:cNvPr id="132" name="Google Shape;132;g10d3b7201d7_0_172:notes"/>
          <p:cNvSpPr txBox="1">
            <a:spLocks noGrp="1"/>
          </p:cNvSpPr>
          <p:nvPr>
            <p:ph type="body" idx="1"/>
          </p:nvPr>
        </p:nvSpPr>
        <p:spPr>
          <a:xfrm>
            <a:off x="685800" y="4343400"/>
            <a:ext cx="5486400" cy="4114800"/>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lvl="0" indent="0" algn="l" rtl="0">
              <a:spcBef>
                <a:spcPts val="0"/>
              </a:spcBef>
              <a:spcAft>
                <a:spcPts val="0"/>
              </a:spcAft>
              <a:buNone/>
            </a:pPr>
            <a:r>
              <a:rPr lang="en" sz="1200">
                <a:solidFill>
                  <a:schemeClr val="dk1"/>
                </a:solidFill>
                <a:latin typeface="Calibri"/>
                <a:ea typeface="Calibri"/>
                <a:cs typeface="Calibri"/>
                <a:sym typeface="Calibri"/>
              </a:rPr>
              <a:t>If you look at a neighborhood in terms of needs, this is how it looks. </a:t>
            </a:r>
            <a:endParaRPr>
              <a:latin typeface="Times New Roman"/>
              <a:ea typeface="Times New Roman"/>
              <a:cs typeface="Times New Roman"/>
              <a:sym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457200" y="205978"/>
            <a:ext cx="6096000" cy="857400"/>
          </a:xfrm>
          <a:prstGeom prst="rect">
            <a:avLst/>
          </a:prstGeom>
          <a:noFill/>
          <a:ln>
            <a:noFill/>
          </a:ln>
        </p:spPr>
        <p:txBody>
          <a:bodyPr spcFirstLastPara="1" wrap="square" lIns="91425" tIns="45700" rIns="91425" bIns="45700" anchor="ctr" anchorCtr="0">
            <a:normAutofit/>
          </a:bodyPr>
          <a:lstStyle>
            <a:lvl1pPr lvl="0" algn="l" rtl="0">
              <a:spcBef>
                <a:spcPts val="0"/>
              </a:spcBef>
              <a:spcAft>
                <a:spcPts val="0"/>
              </a:spcAft>
              <a:buClr>
                <a:schemeClr val="dk1"/>
              </a:buClr>
              <a:buSzPts val="1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2" name="Google Shape;52;p13"/>
          <p:cNvSpPr txBox="1">
            <a:spLocks noGrp="1"/>
          </p:cNvSpPr>
          <p:nvPr>
            <p:ph type="body" idx="1"/>
          </p:nvPr>
        </p:nvSpPr>
        <p:spPr>
          <a:xfrm>
            <a:off x="457200" y="1200151"/>
            <a:ext cx="8229600" cy="3394500"/>
          </a:xfrm>
          <a:prstGeom prst="rect">
            <a:avLst/>
          </a:prstGeom>
          <a:noFill/>
          <a:ln>
            <a:noFill/>
          </a:ln>
        </p:spPr>
        <p:txBody>
          <a:bodyPr spcFirstLastPara="1" wrap="square" lIns="91425" tIns="45700" rIns="91425" bIns="45700" anchor="t" anchorCtr="0">
            <a:normAutofit/>
          </a:bodyPr>
          <a:lstStyle>
            <a:lvl1pPr marL="457200" lvl="0" indent="-342900" algn="l" rtl="0">
              <a:spcBef>
                <a:spcPts val="360"/>
              </a:spcBef>
              <a:spcAft>
                <a:spcPts val="0"/>
              </a:spcAft>
              <a:buClr>
                <a:schemeClr val="dk1"/>
              </a:buClr>
              <a:buSzPts val="1800"/>
              <a:buChar char="●"/>
              <a:defRPr/>
            </a:lvl1pPr>
            <a:lvl2pPr marL="914400" lvl="1" indent="-342900" algn="l" rtl="0">
              <a:spcBef>
                <a:spcPts val="1200"/>
              </a:spcBef>
              <a:spcAft>
                <a:spcPts val="0"/>
              </a:spcAft>
              <a:buClr>
                <a:schemeClr val="dk1"/>
              </a:buClr>
              <a:buSzPts val="1800"/>
              <a:buChar char="○"/>
              <a:defRPr/>
            </a:lvl2pPr>
            <a:lvl3pPr marL="1371600" lvl="2" indent="-342900" algn="l" rtl="0">
              <a:spcBef>
                <a:spcPts val="1200"/>
              </a:spcBef>
              <a:spcAft>
                <a:spcPts val="0"/>
              </a:spcAft>
              <a:buClr>
                <a:schemeClr val="dk1"/>
              </a:buClr>
              <a:buSzPts val="1800"/>
              <a:buChar char="■"/>
              <a:defRPr/>
            </a:lvl3pPr>
            <a:lvl4pPr marL="1828800" lvl="3" indent="-342900" algn="l" rtl="0">
              <a:spcBef>
                <a:spcPts val="1200"/>
              </a:spcBef>
              <a:spcAft>
                <a:spcPts val="0"/>
              </a:spcAft>
              <a:buClr>
                <a:schemeClr val="dk1"/>
              </a:buClr>
              <a:buSzPts val="1800"/>
              <a:buChar char="●"/>
              <a:defRPr/>
            </a:lvl4pPr>
            <a:lvl5pPr marL="2286000" lvl="4" indent="-323850" algn="l" rtl="0">
              <a:spcBef>
                <a:spcPts val="1200"/>
              </a:spcBef>
              <a:spcAft>
                <a:spcPts val="0"/>
              </a:spcAft>
              <a:buClr>
                <a:schemeClr val="dk1"/>
              </a:buClr>
              <a:buSzPts val="1500"/>
              <a:buChar char="○"/>
              <a:defRPr/>
            </a:lvl5pPr>
            <a:lvl6pPr marL="2743200" lvl="5" indent="-342900" algn="l" rtl="0">
              <a:spcBef>
                <a:spcPts val="1200"/>
              </a:spcBef>
              <a:spcAft>
                <a:spcPts val="0"/>
              </a:spcAft>
              <a:buClr>
                <a:schemeClr val="dk1"/>
              </a:buClr>
              <a:buSzPts val="1800"/>
              <a:buChar char="■"/>
              <a:defRPr/>
            </a:lvl6pPr>
            <a:lvl7pPr marL="3200400" lvl="6" indent="-342900" algn="l" rtl="0">
              <a:spcBef>
                <a:spcPts val="1200"/>
              </a:spcBef>
              <a:spcAft>
                <a:spcPts val="0"/>
              </a:spcAft>
              <a:buClr>
                <a:schemeClr val="dk1"/>
              </a:buClr>
              <a:buSzPts val="1800"/>
              <a:buChar char="●"/>
              <a:defRPr/>
            </a:lvl7pPr>
            <a:lvl8pPr marL="3657600" lvl="7" indent="-342900" algn="l" rtl="0">
              <a:spcBef>
                <a:spcPts val="1200"/>
              </a:spcBef>
              <a:spcAft>
                <a:spcPts val="0"/>
              </a:spcAft>
              <a:buClr>
                <a:schemeClr val="dk1"/>
              </a:buClr>
              <a:buSzPts val="1800"/>
              <a:buChar char="○"/>
              <a:defRPr/>
            </a:lvl8pPr>
            <a:lvl9pPr marL="4114800" lvl="8" indent="-342900" algn="l" rtl="0">
              <a:spcBef>
                <a:spcPts val="1200"/>
              </a:spcBef>
              <a:spcAft>
                <a:spcPts val="1200"/>
              </a:spcAft>
              <a:buClr>
                <a:schemeClr val="dk1"/>
              </a:buClr>
              <a:buSzPts val="1800"/>
              <a:buChar char="■"/>
              <a:defRPr/>
            </a:lvl9pPr>
          </a:lstStyle>
          <a:p>
            <a:endParaRPr/>
          </a:p>
        </p:txBody>
      </p:sp>
      <p:sp>
        <p:nvSpPr>
          <p:cNvPr id="53" name="Google Shape;53;p13"/>
          <p:cNvSpPr txBox="1">
            <a:spLocks noGrp="1"/>
          </p:cNvSpPr>
          <p:nvPr>
            <p:ph type="dt" idx="10"/>
          </p:nvPr>
        </p:nvSpPr>
        <p:spPr>
          <a:xfrm>
            <a:off x="5629835" y="4706751"/>
            <a:ext cx="2133600" cy="2739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4" name="Google Shape;54;p13"/>
          <p:cNvSpPr txBox="1">
            <a:spLocks noGrp="1"/>
          </p:cNvSpPr>
          <p:nvPr>
            <p:ph type="ftr" idx="11"/>
          </p:nvPr>
        </p:nvSpPr>
        <p:spPr>
          <a:xfrm>
            <a:off x="264458" y="4706751"/>
            <a:ext cx="4840800" cy="2739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5" name="Google Shape;55;p13"/>
          <p:cNvSpPr txBox="1">
            <a:spLocks noGrp="1"/>
          </p:cNvSpPr>
          <p:nvPr>
            <p:ph type="sldNum" idx="12"/>
          </p:nvPr>
        </p:nvSpPr>
        <p:spPr>
          <a:xfrm>
            <a:off x="7897906" y="4706751"/>
            <a:ext cx="990600" cy="273900"/>
          </a:xfrm>
          <a:prstGeom prst="rect">
            <a:avLst/>
          </a:prstGeom>
          <a:noFill/>
          <a:ln>
            <a:noFill/>
          </a:ln>
        </p:spPr>
        <p:txBody>
          <a:bodyPr spcFirstLastPara="1" wrap="square" lIns="91425" tIns="45700" rIns="91425" bIns="45700" anchor="t" anchorCtr="0">
            <a:normAutofit fontScale="77500" lnSpcReduction="20000"/>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1">
  <p:cSld name="OBJECT_1">
    <p:spTree>
      <p:nvGrpSpPr>
        <p:cNvPr id="1" name="Shape 56"/>
        <p:cNvGrpSpPr/>
        <p:nvPr/>
      </p:nvGrpSpPr>
      <p:grpSpPr>
        <a:xfrm>
          <a:off x="0" y="0"/>
          <a:ext cx="0" cy="0"/>
          <a:chOff x="0" y="0"/>
          <a:chExt cx="0" cy="0"/>
        </a:xfrm>
      </p:grpSpPr>
      <p:sp>
        <p:nvSpPr>
          <p:cNvPr id="57" name="Google Shape;57;p14"/>
          <p:cNvSpPr txBox="1">
            <a:spLocks noGrp="1"/>
          </p:cNvSpPr>
          <p:nvPr>
            <p:ph type="title"/>
          </p:nvPr>
        </p:nvSpPr>
        <p:spPr>
          <a:xfrm>
            <a:off x="189689" y="842878"/>
            <a:ext cx="2210700" cy="34509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FFFFFF"/>
              </a:buClr>
              <a:buSzPts val="1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8" name="Google Shape;58;p14"/>
          <p:cNvSpPr txBox="1">
            <a:spLocks noGrp="1"/>
          </p:cNvSpPr>
          <p:nvPr>
            <p:ph type="body" idx="1"/>
          </p:nvPr>
        </p:nvSpPr>
        <p:spPr>
          <a:xfrm>
            <a:off x="2901951" y="648081"/>
            <a:ext cx="5486400" cy="3840600"/>
          </a:xfrm>
          <a:prstGeom prst="rect">
            <a:avLst/>
          </a:prstGeom>
          <a:noFill/>
          <a:ln>
            <a:noFill/>
          </a:ln>
        </p:spPr>
        <p:txBody>
          <a:bodyPr spcFirstLastPara="1" wrap="square" lIns="91425" tIns="45700" rIns="91425" bIns="45700" anchor="ctr" anchorCtr="0">
            <a:normAutofit/>
          </a:bodyPr>
          <a:lstStyle>
            <a:lvl1pPr marL="457200" lvl="0" indent="-342900" algn="l" rtl="0">
              <a:lnSpc>
                <a:spcPct val="90000"/>
              </a:lnSpc>
              <a:spcBef>
                <a:spcPts val="1200"/>
              </a:spcBef>
              <a:spcAft>
                <a:spcPts val="0"/>
              </a:spcAft>
              <a:buSzPts val="1800"/>
              <a:buChar char="●"/>
              <a:defRPr/>
            </a:lvl1pPr>
            <a:lvl2pPr marL="914400" lvl="1" indent="-342900" algn="l" rtl="0">
              <a:lnSpc>
                <a:spcPct val="90000"/>
              </a:lnSpc>
              <a:spcBef>
                <a:spcPts val="1200"/>
              </a:spcBef>
              <a:spcAft>
                <a:spcPts val="0"/>
              </a:spcAft>
              <a:buSzPts val="1800"/>
              <a:buChar char="○"/>
              <a:defRPr/>
            </a:lvl2pPr>
            <a:lvl3pPr marL="1371600" lvl="2" indent="-342900" algn="l" rtl="0">
              <a:lnSpc>
                <a:spcPct val="90000"/>
              </a:lnSpc>
              <a:spcBef>
                <a:spcPts val="250"/>
              </a:spcBef>
              <a:spcAft>
                <a:spcPts val="0"/>
              </a:spcAft>
              <a:buSzPts val="1800"/>
              <a:buChar char="■"/>
              <a:defRPr/>
            </a:lvl3pPr>
            <a:lvl4pPr marL="1828800" lvl="3" indent="-342900" algn="l" rtl="0">
              <a:lnSpc>
                <a:spcPct val="90000"/>
              </a:lnSpc>
              <a:spcBef>
                <a:spcPts val="250"/>
              </a:spcBef>
              <a:spcAft>
                <a:spcPts val="0"/>
              </a:spcAft>
              <a:buSzPts val="1800"/>
              <a:buChar char="●"/>
              <a:defRPr/>
            </a:lvl4pPr>
            <a:lvl5pPr marL="2286000" lvl="4" indent="-342900" algn="l" rtl="0">
              <a:lnSpc>
                <a:spcPct val="90000"/>
              </a:lnSpc>
              <a:spcBef>
                <a:spcPts val="250"/>
              </a:spcBef>
              <a:spcAft>
                <a:spcPts val="0"/>
              </a:spcAft>
              <a:buSzPts val="1800"/>
              <a:buChar char="○"/>
              <a:defRPr/>
            </a:lvl5pPr>
            <a:lvl6pPr marL="2743200" lvl="5" indent="-342900" algn="l" rtl="0">
              <a:lnSpc>
                <a:spcPct val="90000"/>
              </a:lnSpc>
              <a:spcBef>
                <a:spcPts val="250"/>
              </a:spcBef>
              <a:spcAft>
                <a:spcPts val="0"/>
              </a:spcAft>
              <a:buSzPts val="1800"/>
              <a:buChar char="■"/>
              <a:defRPr/>
            </a:lvl6pPr>
            <a:lvl7pPr marL="3200400" lvl="6" indent="-342900" algn="l" rtl="0">
              <a:lnSpc>
                <a:spcPct val="90000"/>
              </a:lnSpc>
              <a:spcBef>
                <a:spcPts val="250"/>
              </a:spcBef>
              <a:spcAft>
                <a:spcPts val="0"/>
              </a:spcAft>
              <a:buSzPts val="1800"/>
              <a:buChar char="●"/>
              <a:defRPr/>
            </a:lvl7pPr>
            <a:lvl8pPr marL="3657600" lvl="7" indent="-342900" algn="l" rtl="0">
              <a:lnSpc>
                <a:spcPct val="90000"/>
              </a:lnSpc>
              <a:spcBef>
                <a:spcPts val="250"/>
              </a:spcBef>
              <a:spcAft>
                <a:spcPts val="0"/>
              </a:spcAft>
              <a:buSzPts val="1800"/>
              <a:buChar char="○"/>
              <a:defRPr/>
            </a:lvl8pPr>
            <a:lvl9pPr marL="4114800" lvl="8" indent="-342900" algn="l" rtl="0">
              <a:lnSpc>
                <a:spcPct val="90000"/>
              </a:lnSpc>
              <a:spcBef>
                <a:spcPts val="250"/>
              </a:spcBef>
              <a:spcAft>
                <a:spcPts val="250"/>
              </a:spcAft>
              <a:buSzPts val="1800"/>
              <a:buChar char="■"/>
              <a:defRPr/>
            </a:lvl9pPr>
          </a:lstStyle>
          <a:p>
            <a:endParaRPr/>
          </a:p>
        </p:txBody>
      </p:sp>
      <p:sp>
        <p:nvSpPr>
          <p:cNvPr id="59" name="Google Shape;59;p14"/>
          <p:cNvSpPr txBox="1">
            <a:spLocks noGrp="1"/>
          </p:cNvSpPr>
          <p:nvPr>
            <p:ph type="dt" idx="10"/>
          </p:nvPr>
        </p:nvSpPr>
        <p:spPr>
          <a:xfrm>
            <a:off x="196849" y="4767263"/>
            <a:ext cx="20574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0" name="Google Shape;60;p14"/>
          <p:cNvSpPr txBox="1">
            <a:spLocks noGrp="1"/>
          </p:cNvSpPr>
          <p:nvPr>
            <p:ph type="ftr" idx="11"/>
          </p:nvPr>
        </p:nvSpPr>
        <p:spPr>
          <a:xfrm>
            <a:off x="2901951" y="4767263"/>
            <a:ext cx="44337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1" name="Google Shape;61;p14"/>
          <p:cNvSpPr txBox="1">
            <a:spLocks noGrp="1"/>
          </p:cNvSpPr>
          <p:nvPr>
            <p:ph type="sldNum" idx="12"/>
          </p:nvPr>
        </p:nvSpPr>
        <p:spPr>
          <a:xfrm>
            <a:off x="7975601" y="4767263"/>
            <a:ext cx="1148100" cy="273900"/>
          </a:xfrm>
          <a:prstGeom prst="rect">
            <a:avLst/>
          </a:prstGeom>
          <a:noFill/>
          <a:ln>
            <a:noFill/>
          </a:ln>
        </p:spPr>
        <p:txBody>
          <a:bodyPr spcFirstLastPara="1" wrap="square" lIns="91425" tIns="45700" rIns="91425" bIns="45700" anchor="ctr" anchorCtr="0">
            <a:norm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resources.depaul.edu/abcd-institute/resources/Pages/tool-kit.aspx"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jp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comments" Target="../comments/comment1.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hyperlink" Target="http://www.neighborpower.org/index.html" TargetMode="External"/><Relationship Id="rId3" Type="http://schemas.openxmlformats.org/officeDocument/2006/relationships/hyperlink" Target="https://resources.depaul.edu/abcd-institute/Pages/default.aspx" TargetMode="External"/><Relationship Id="rId7" Type="http://schemas.openxmlformats.org/officeDocument/2006/relationships/hyperlink" Target="https://www.tamarackcommunity.ca/latest/building-21st-century-communities" TargetMode="External"/><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hyperlink" Target="https://resources.depaul.edu/abcd-institute/resources/Documents/TheNewParadigmAssetBased.pdf" TargetMode="External"/><Relationship Id="rId5" Type="http://schemas.openxmlformats.org/officeDocument/2006/relationships/hyperlink" Target="https://resources.depaul.edu/abcd-institute/resources/Documents/WhatisAssetBasedCommunityDevelopment.pdf" TargetMode="External"/><Relationship Id="rId10" Type="http://schemas.openxmlformats.org/officeDocument/2006/relationships/hyperlink" Target="https://serve-learn-sustain.gatech.edu/sites/default/files/documents/jenniferhirsch.pdf" TargetMode="External"/><Relationship Id="rId4" Type="http://schemas.openxmlformats.org/officeDocument/2006/relationships/hyperlink" Target="https://resources.depaul.edu/abcd-institute/resources/Pages/tool-kit.aspx" TargetMode="External"/><Relationship Id="rId9" Type="http://schemas.openxmlformats.org/officeDocument/2006/relationships/hyperlink" Target="https://www.nurturedevelopment.org/blog/tedx-exeter-sustainable-community-development-whats-wrong-whats-strong/"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5"/>
          <p:cNvSpPr txBox="1">
            <a:spLocks noGrp="1"/>
          </p:cNvSpPr>
          <p:nvPr>
            <p:ph type="ctrTitle"/>
          </p:nvPr>
        </p:nvSpPr>
        <p:spPr>
          <a:xfrm>
            <a:off x="311708" y="1831825"/>
            <a:ext cx="8520600" cy="2052600"/>
          </a:xfrm>
          <a:prstGeom prst="rect">
            <a:avLst/>
          </a:prstGeom>
        </p:spPr>
        <p:txBody>
          <a:bodyPr spcFirstLastPara="1" wrap="square" lIns="91425" tIns="91425" rIns="91425" bIns="91425" anchor="b" anchorCtr="0">
            <a:normAutofit fontScale="90000"/>
          </a:bodyPr>
          <a:lstStyle/>
          <a:p>
            <a:pPr marL="1684020" marR="1670050" lvl="0" indent="0" algn="ctr" rtl="0">
              <a:spcBef>
                <a:spcPts val="310"/>
              </a:spcBef>
              <a:spcAft>
                <a:spcPts val="0"/>
              </a:spcAft>
              <a:buClr>
                <a:schemeClr val="dk1"/>
              </a:buClr>
              <a:buSzPct val="84615"/>
              <a:buFont typeface="Arial"/>
              <a:buNone/>
            </a:pPr>
            <a:endParaRPr sz="1300" b="1">
              <a:latin typeface="Times New Roman"/>
              <a:ea typeface="Times New Roman"/>
              <a:cs typeface="Times New Roman"/>
              <a:sym typeface="Times New Roman"/>
            </a:endParaRPr>
          </a:p>
          <a:p>
            <a:pPr marL="0" lvl="0" indent="0" algn="ctr" rtl="0">
              <a:spcBef>
                <a:spcPts val="0"/>
              </a:spcBef>
              <a:spcAft>
                <a:spcPts val="0"/>
              </a:spcAft>
              <a:buNone/>
            </a:pPr>
            <a:r>
              <a:rPr lang="en" sz="4533">
                <a:latin typeface="Poppins"/>
                <a:ea typeface="Poppins"/>
                <a:cs typeface="Poppins"/>
                <a:sym typeface="Poppins"/>
              </a:rPr>
              <a:t>Exploring Asset-Based Community Development: </a:t>
            </a:r>
            <a:endParaRPr sz="4533">
              <a:latin typeface="Poppins"/>
              <a:ea typeface="Poppins"/>
              <a:cs typeface="Poppins"/>
              <a:sym typeface="Poppins"/>
            </a:endParaRPr>
          </a:p>
          <a:p>
            <a:pPr marL="0" lvl="0" indent="0" algn="ctr" rtl="0">
              <a:spcBef>
                <a:spcPts val="0"/>
              </a:spcBef>
              <a:spcAft>
                <a:spcPts val="0"/>
              </a:spcAft>
              <a:buNone/>
            </a:pPr>
            <a:r>
              <a:rPr lang="en" sz="4533">
                <a:latin typeface="Poppins"/>
                <a:ea typeface="Poppins"/>
                <a:cs typeface="Poppins"/>
                <a:sym typeface="Poppins"/>
              </a:rPr>
              <a:t>The Tale of Two Cities</a:t>
            </a:r>
            <a:r>
              <a:rPr lang="en">
                <a:latin typeface="Poppins"/>
                <a:ea typeface="Poppins"/>
                <a:cs typeface="Poppins"/>
                <a:sym typeface="Poppins"/>
              </a:rPr>
              <a:t> </a:t>
            </a:r>
            <a:endParaRPr>
              <a:latin typeface="Poppins"/>
              <a:ea typeface="Poppins"/>
              <a:cs typeface="Poppins"/>
              <a:sym typeface="Poppins"/>
            </a:endParaRPr>
          </a:p>
        </p:txBody>
      </p:sp>
      <p:sp>
        <p:nvSpPr>
          <p:cNvPr id="67" name="Google Shape;67;p15"/>
          <p:cNvSpPr txBox="1">
            <a:spLocks noGrp="1"/>
          </p:cNvSpPr>
          <p:nvPr>
            <p:ph type="subTitle" idx="1"/>
          </p:nvPr>
        </p:nvSpPr>
        <p:spPr>
          <a:xfrm>
            <a:off x="451175" y="4055975"/>
            <a:ext cx="8214900" cy="791700"/>
          </a:xfrm>
          <a:prstGeom prst="rect">
            <a:avLst/>
          </a:prstGeom>
        </p:spPr>
        <p:txBody>
          <a:bodyPr spcFirstLastPara="1" wrap="square" lIns="91425" tIns="91425" rIns="91425" bIns="91425" anchor="t" anchorCtr="0">
            <a:normAutofit fontScale="92500"/>
          </a:bodyPr>
          <a:lstStyle/>
          <a:p>
            <a:pPr marL="0" lvl="0" indent="0" algn="ctr" rtl="0">
              <a:spcBef>
                <a:spcPts val="0"/>
              </a:spcBef>
              <a:spcAft>
                <a:spcPts val="0"/>
              </a:spcAft>
              <a:buSzPct val="48385"/>
              <a:buNone/>
            </a:pPr>
            <a:r>
              <a:rPr lang="en" sz="1761">
                <a:latin typeface="Poppins"/>
                <a:ea typeface="Poppins"/>
                <a:cs typeface="Poppins"/>
                <a:sym typeface="Poppins"/>
              </a:rPr>
              <a:t>Adapted from ABCD Institute Toolkit from DePaul University</a:t>
            </a:r>
            <a:endParaRPr sz="1761">
              <a:latin typeface="Poppins"/>
              <a:ea typeface="Poppins"/>
              <a:cs typeface="Poppins"/>
              <a:sym typeface="Poppins"/>
            </a:endParaRPr>
          </a:p>
          <a:p>
            <a:pPr marL="0" lvl="0" indent="0" algn="ctr" rtl="0">
              <a:spcBef>
                <a:spcPts val="0"/>
              </a:spcBef>
              <a:spcAft>
                <a:spcPts val="0"/>
              </a:spcAft>
              <a:buSzPct val="48385"/>
              <a:buNone/>
            </a:pPr>
            <a:r>
              <a:rPr lang="en" sz="1761" u="sng">
                <a:solidFill>
                  <a:schemeClr val="hlink"/>
                </a:solidFill>
                <a:latin typeface="Poppins"/>
                <a:ea typeface="Poppins"/>
                <a:cs typeface="Poppins"/>
                <a:sym typeface="Poppins"/>
                <a:hlinkClick r:id="rId3"/>
              </a:rPr>
              <a:t>https://resources.depaul.edu/abcd-institute/resources/Pages/tool-kit.aspx</a:t>
            </a:r>
            <a:r>
              <a:rPr lang="en" sz="1870">
                <a:latin typeface="Poppins"/>
                <a:ea typeface="Poppins"/>
                <a:cs typeface="Poppins"/>
                <a:sym typeface="Poppins"/>
              </a:rPr>
              <a:t> </a:t>
            </a:r>
            <a:endParaRPr sz="1870">
              <a:latin typeface="Poppins"/>
              <a:ea typeface="Poppins"/>
              <a:cs typeface="Poppins"/>
              <a:sym typeface="Poppins"/>
            </a:endParaRPr>
          </a:p>
        </p:txBody>
      </p:sp>
      <p:pic>
        <p:nvPicPr>
          <p:cNvPr id="68" name="Google Shape;68;p15"/>
          <p:cNvPicPr preferRelativeResize="0"/>
          <p:nvPr/>
        </p:nvPicPr>
        <p:blipFill>
          <a:blip r:embed="rId4">
            <a:alphaModFix/>
          </a:blip>
          <a:stretch>
            <a:fillRect/>
          </a:stretch>
        </p:blipFill>
        <p:spPr>
          <a:xfrm>
            <a:off x="177575" y="123075"/>
            <a:ext cx="5827725" cy="1313075"/>
          </a:xfrm>
          <a:prstGeom prst="rect">
            <a:avLst/>
          </a:prstGeom>
          <a:noFill/>
          <a:ln>
            <a:noFill/>
          </a:ln>
        </p:spPr>
      </p:pic>
      <p:pic>
        <p:nvPicPr>
          <p:cNvPr id="69" name="Google Shape;69;p15"/>
          <p:cNvPicPr preferRelativeResize="0"/>
          <p:nvPr/>
        </p:nvPicPr>
        <p:blipFill>
          <a:blip r:embed="rId5">
            <a:alphaModFix/>
          </a:blip>
          <a:stretch>
            <a:fillRect/>
          </a:stretch>
        </p:blipFill>
        <p:spPr>
          <a:xfrm>
            <a:off x="6764850" y="317113"/>
            <a:ext cx="1875026" cy="925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25" descr="Large confetti"/>
          <p:cNvSpPr txBox="1">
            <a:spLocks noGrp="1"/>
          </p:cNvSpPr>
          <p:nvPr>
            <p:ph type="title"/>
          </p:nvPr>
        </p:nvSpPr>
        <p:spPr>
          <a:xfrm>
            <a:off x="549275" y="237611"/>
            <a:ext cx="8042400" cy="871800"/>
          </a:xfrm>
          <a:prstGeom prst="rect">
            <a:avLst/>
          </a:prstGeom>
          <a:noFill/>
          <a:ln>
            <a:noFill/>
          </a:ln>
        </p:spPr>
        <p:txBody>
          <a:bodyPr spcFirstLastPara="1" wrap="square" lIns="91425" tIns="45700" rIns="91425" bIns="45700" anchor="ctr" anchorCtr="0">
            <a:normAutofit/>
          </a:bodyPr>
          <a:lstStyle/>
          <a:p>
            <a:pPr marL="0" lvl="0" indent="0" algn="l" rtl="0">
              <a:lnSpc>
                <a:spcPct val="80000"/>
              </a:lnSpc>
              <a:spcBef>
                <a:spcPts val="0"/>
              </a:spcBef>
              <a:spcAft>
                <a:spcPts val="0"/>
              </a:spcAft>
              <a:buClr>
                <a:srgbClr val="FFC000"/>
              </a:buClr>
              <a:buSzPts val="4000"/>
              <a:buFont typeface="Garamond"/>
              <a:buNone/>
            </a:pPr>
            <a:r>
              <a:rPr lang="en" sz="4000" b="1">
                <a:solidFill>
                  <a:srgbClr val="FFC000"/>
                </a:solidFill>
                <a:latin typeface="Lalezar"/>
                <a:ea typeface="Lalezar"/>
                <a:cs typeface="Lalezar"/>
                <a:sym typeface="Lalezar"/>
              </a:rPr>
              <a:t>EFFECTS OF A NEEDS APPROACH </a:t>
            </a:r>
            <a:endParaRPr>
              <a:latin typeface="Lalezar"/>
              <a:ea typeface="Lalezar"/>
              <a:cs typeface="Lalezar"/>
              <a:sym typeface="Lalezar"/>
            </a:endParaRPr>
          </a:p>
        </p:txBody>
      </p:sp>
      <p:sp>
        <p:nvSpPr>
          <p:cNvPr id="169" name="Google Shape;169;p25"/>
          <p:cNvSpPr txBox="1">
            <a:spLocks noGrp="1"/>
          </p:cNvSpPr>
          <p:nvPr>
            <p:ph type="body" idx="1"/>
          </p:nvPr>
        </p:nvSpPr>
        <p:spPr>
          <a:xfrm>
            <a:off x="382514" y="1138918"/>
            <a:ext cx="8614200" cy="3567900"/>
          </a:xfrm>
          <a:prstGeom prst="rect">
            <a:avLst/>
          </a:prstGeom>
          <a:noFill/>
          <a:ln>
            <a:noFill/>
          </a:ln>
        </p:spPr>
        <p:txBody>
          <a:bodyPr spcFirstLastPara="1" wrap="square" lIns="91425" tIns="45700" rIns="91425" bIns="45700" anchor="t" anchorCtr="0">
            <a:noAutofit/>
          </a:bodyPr>
          <a:lstStyle/>
          <a:p>
            <a:pPr marL="257175" lvl="0" indent="-257175" algn="l" rtl="0">
              <a:lnSpc>
                <a:spcPct val="110000"/>
              </a:lnSpc>
              <a:spcBef>
                <a:spcPts val="0"/>
              </a:spcBef>
              <a:spcAft>
                <a:spcPts val="0"/>
              </a:spcAft>
              <a:buSzPts val="2400"/>
              <a:buFont typeface="Poppins"/>
              <a:buChar char="●"/>
            </a:pPr>
            <a:r>
              <a:rPr lang="en">
                <a:solidFill>
                  <a:schemeClr val="dk1"/>
                </a:solidFill>
                <a:latin typeface="Poppins"/>
                <a:ea typeface="Poppins"/>
                <a:cs typeface="Poppins"/>
                <a:sym typeface="Poppins"/>
              </a:rPr>
              <a:t>Residents internalize labels (i.e. “We are deficient”)</a:t>
            </a:r>
            <a:endParaRPr>
              <a:solidFill>
                <a:schemeClr val="dk1"/>
              </a:solidFill>
              <a:latin typeface="Poppins"/>
              <a:ea typeface="Poppins"/>
              <a:cs typeface="Poppins"/>
              <a:sym typeface="Poppins"/>
            </a:endParaRPr>
          </a:p>
          <a:p>
            <a:pPr marL="257175" lvl="0" indent="-257175" algn="l" rtl="0">
              <a:lnSpc>
                <a:spcPct val="110000"/>
              </a:lnSpc>
              <a:spcBef>
                <a:spcPts val="600"/>
              </a:spcBef>
              <a:spcAft>
                <a:spcPts val="0"/>
              </a:spcAft>
              <a:buSzPts val="2400"/>
              <a:buFont typeface="Poppins"/>
              <a:buChar char="●"/>
            </a:pPr>
            <a:r>
              <a:rPr lang="en">
                <a:solidFill>
                  <a:schemeClr val="dk1"/>
                </a:solidFill>
                <a:latin typeface="Poppins"/>
                <a:ea typeface="Poppins"/>
                <a:cs typeface="Poppins"/>
                <a:sym typeface="Poppins"/>
              </a:rPr>
              <a:t>Local relationships are damaged</a:t>
            </a:r>
            <a:endParaRPr>
              <a:solidFill>
                <a:schemeClr val="dk1"/>
              </a:solidFill>
              <a:latin typeface="Poppins"/>
              <a:ea typeface="Poppins"/>
              <a:cs typeface="Poppins"/>
              <a:sym typeface="Poppins"/>
            </a:endParaRPr>
          </a:p>
          <a:p>
            <a:pPr marL="257175" lvl="0" indent="-257175" algn="l" rtl="0">
              <a:lnSpc>
                <a:spcPct val="110000"/>
              </a:lnSpc>
              <a:spcBef>
                <a:spcPts val="600"/>
              </a:spcBef>
              <a:spcAft>
                <a:spcPts val="0"/>
              </a:spcAft>
              <a:buSzPts val="2400"/>
              <a:buFont typeface="Poppins"/>
              <a:buChar char="●"/>
            </a:pPr>
            <a:r>
              <a:rPr lang="en">
                <a:solidFill>
                  <a:schemeClr val="dk1"/>
                </a:solidFill>
                <a:latin typeface="Poppins"/>
                <a:ea typeface="Poppins"/>
                <a:cs typeface="Poppins"/>
                <a:sym typeface="Poppins"/>
              </a:rPr>
              <a:t>Most money comes into community for (often) narrowly defined programs</a:t>
            </a:r>
            <a:endParaRPr>
              <a:solidFill>
                <a:schemeClr val="dk1"/>
              </a:solidFill>
              <a:latin typeface="Poppins"/>
              <a:ea typeface="Poppins"/>
              <a:cs typeface="Poppins"/>
              <a:sym typeface="Poppins"/>
            </a:endParaRPr>
          </a:p>
          <a:p>
            <a:pPr marL="257175" lvl="0" indent="-257175" algn="l" rtl="0">
              <a:lnSpc>
                <a:spcPct val="110000"/>
              </a:lnSpc>
              <a:spcBef>
                <a:spcPts val="600"/>
              </a:spcBef>
              <a:spcAft>
                <a:spcPts val="0"/>
              </a:spcAft>
              <a:buSzPts val="2400"/>
              <a:buFont typeface="Poppins"/>
              <a:buChar char="●"/>
            </a:pPr>
            <a:r>
              <a:rPr lang="en">
                <a:solidFill>
                  <a:schemeClr val="dk1"/>
                </a:solidFill>
                <a:latin typeface="Poppins"/>
                <a:ea typeface="Poppins"/>
                <a:cs typeface="Poppins"/>
                <a:sym typeface="Poppins"/>
              </a:rPr>
              <a:t>Money can get misdirected towards professional helpers, not residents</a:t>
            </a:r>
            <a:endParaRPr>
              <a:solidFill>
                <a:schemeClr val="dk1"/>
              </a:solidFill>
              <a:latin typeface="Poppins"/>
              <a:ea typeface="Poppins"/>
              <a:cs typeface="Poppins"/>
              <a:sym typeface="Poppins"/>
            </a:endParaRPr>
          </a:p>
          <a:p>
            <a:pPr marL="257175" lvl="0" indent="-257175" algn="l" rtl="0">
              <a:lnSpc>
                <a:spcPct val="110000"/>
              </a:lnSpc>
              <a:spcBef>
                <a:spcPts val="600"/>
              </a:spcBef>
              <a:spcAft>
                <a:spcPts val="0"/>
              </a:spcAft>
              <a:buSzPts val="2400"/>
              <a:buFont typeface="Poppins"/>
              <a:buChar char="●"/>
            </a:pPr>
            <a:r>
              <a:rPr lang="en">
                <a:solidFill>
                  <a:schemeClr val="dk1"/>
                </a:solidFill>
                <a:latin typeface="Poppins"/>
                <a:ea typeface="Poppins"/>
                <a:cs typeface="Poppins"/>
                <a:sym typeface="Poppins"/>
              </a:rPr>
              <a:t>Focus is placed on leaders who magnify community deficiencies</a:t>
            </a:r>
            <a:endParaRPr>
              <a:solidFill>
                <a:schemeClr val="dk1"/>
              </a:solidFill>
              <a:latin typeface="Poppins"/>
              <a:ea typeface="Poppins"/>
              <a:cs typeface="Poppins"/>
              <a:sym typeface="Poppins"/>
            </a:endParaRPr>
          </a:p>
          <a:p>
            <a:pPr marL="257175" lvl="0" indent="-257175" algn="l" rtl="0">
              <a:lnSpc>
                <a:spcPct val="110000"/>
              </a:lnSpc>
              <a:spcBef>
                <a:spcPts val="600"/>
              </a:spcBef>
              <a:spcAft>
                <a:spcPts val="0"/>
              </a:spcAft>
              <a:buSzPts val="2400"/>
              <a:buFont typeface="Poppins"/>
              <a:buChar char="●"/>
            </a:pPr>
            <a:r>
              <a:rPr lang="en">
                <a:solidFill>
                  <a:schemeClr val="dk1"/>
                </a:solidFill>
                <a:latin typeface="Poppins"/>
                <a:ea typeface="Poppins"/>
                <a:cs typeface="Poppins"/>
                <a:sym typeface="Poppins"/>
              </a:rPr>
              <a:t>Failure is rewarded and residents become dependent on systems</a:t>
            </a:r>
            <a:endParaRPr>
              <a:solidFill>
                <a:schemeClr val="dk1"/>
              </a:solidFill>
              <a:latin typeface="Poppins"/>
              <a:ea typeface="Poppins"/>
              <a:cs typeface="Poppins"/>
              <a:sym typeface="Poppins"/>
            </a:endParaRPr>
          </a:p>
          <a:p>
            <a:pPr marL="257175" lvl="0" indent="-257175" algn="l" rtl="0">
              <a:lnSpc>
                <a:spcPct val="110000"/>
              </a:lnSpc>
              <a:spcBef>
                <a:spcPts val="600"/>
              </a:spcBef>
              <a:spcAft>
                <a:spcPts val="1200"/>
              </a:spcAft>
              <a:buSzPts val="2400"/>
              <a:buFont typeface="Poppins"/>
              <a:buChar char="●"/>
            </a:pPr>
            <a:r>
              <a:rPr lang="en">
                <a:solidFill>
                  <a:schemeClr val="dk1"/>
                </a:solidFill>
                <a:latin typeface="Poppins"/>
                <a:ea typeface="Poppins"/>
                <a:cs typeface="Poppins"/>
                <a:sym typeface="Poppins"/>
              </a:rPr>
              <a:t>Residents experience powerlessness and hopelessness</a:t>
            </a:r>
            <a:endParaRPr>
              <a:solidFill>
                <a:schemeClr val="dk1"/>
              </a:solidFill>
              <a:latin typeface="Poppins"/>
              <a:ea typeface="Poppins"/>
              <a:cs typeface="Poppins"/>
              <a:sym typeface="Poppin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pic>
        <p:nvPicPr>
          <p:cNvPr id="174" name="Google Shape;174;p26"/>
          <p:cNvPicPr preferRelativeResize="0"/>
          <p:nvPr/>
        </p:nvPicPr>
        <p:blipFill>
          <a:blip r:embed="rId3">
            <a:alphaModFix/>
          </a:blip>
          <a:stretch>
            <a:fillRect/>
          </a:stretch>
        </p:blipFill>
        <p:spPr>
          <a:xfrm>
            <a:off x="1391100" y="152400"/>
            <a:ext cx="6548688" cy="483870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pic>
        <p:nvPicPr>
          <p:cNvPr id="179" name="Google Shape;179;p27"/>
          <p:cNvPicPr preferRelativeResize="0"/>
          <p:nvPr/>
        </p:nvPicPr>
        <p:blipFill rotWithShape="1">
          <a:blip r:embed="rId3">
            <a:alphaModFix/>
          </a:blip>
          <a:srcRect l="4413" t="8184" r="4028" b="8217"/>
          <a:stretch/>
        </p:blipFill>
        <p:spPr>
          <a:xfrm>
            <a:off x="1437036" y="88672"/>
            <a:ext cx="5706450" cy="496614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28"/>
          <p:cNvSpPr txBox="1">
            <a:spLocks noGrp="1"/>
          </p:cNvSpPr>
          <p:nvPr>
            <p:ph type="title"/>
          </p:nvPr>
        </p:nvSpPr>
        <p:spPr>
          <a:xfrm>
            <a:off x="381075" y="-161550"/>
            <a:ext cx="5213700" cy="1167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4400"/>
              <a:buFont typeface="Corbel"/>
              <a:buNone/>
            </a:pPr>
            <a:r>
              <a:rPr lang="en" sz="4000">
                <a:solidFill>
                  <a:srgbClr val="FFC000"/>
                </a:solidFill>
                <a:latin typeface="Lalezar"/>
                <a:ea typeface="Lalezar"/>
                <a:cs typeface="Lalezar"/>
                <a:sym typeface="Lalezar"/>
              </a:rPr>
              <a:t>ABCD Principles</a:t>
            </a:r>
            <a:endParaRPr sz="4000">
              <a:solidFill>
                <a:srgbClr val="FFC000"/>
              </a:solidFill>
              <a:latin typeface="Lalezar"/>
              <a:ea typeface="Lalezar"/>
              <a:cs typeface="Lalezar"/>
              <a:sym typeface="Lalezar"/>
            </a:endParaRPr>
          </a:p>
        </p:txBody>
      </p:sp>
      <p:sp>
        <p:nvSpPr>
          <p:cNvPr id="185" name="Google Shape;185;p28"/>
          <p:cNvSpPr txBox="1"/>
          <p:nvPr/>
        </p:nvSpPr>
        <p:spPr>
          <a:xfrm>
            <a:off x="172275" y="853050"/>
            <a:ext cx="7283100" cy="4057500"/>
          </a:xfrm>
          <a:prstGeom prst="rect">
            <a:avLst/>
          </a:prstGeom>
          <a:noFill/>
          <a:ln>
            <a:noFill/>
          </a:ln>
        </p:spPr>
        <p:txBody>
          <a:bodyPr spcFirstLastPara="1" wrap="square" lIns="91425" tIns="91425" rIns="91425" bIns="91425" anchor="t" anchorCtr="0">
            <a:spAutoFit/>
          </a:bodyPr>
          <a:lstStyle/>
          <a:p>
            <a:pPr marL="457200" lvl="0" indent="-336550" algn="l" rtl="0">
              <a:lnSpc>
                <a:spcPct val="115000"/>
              </a:lnSpc>
              <a:spcBef>
                <a:spcPts val="0"/>
              </a:spcBef>
              <a:spcAft>
                <a:spcPts val="0"/>
              </a:spcAft>
              <a:buClr>
                <a:schemeClr val="dk1"/>
              </a:buClr>
              <a:buSzPts val="1700"/>
              <a:buFont typeface="Poppins"/>
              <a:buChar char="●"/>
            </a:pPr>
            <a:r>
              <a:rPr lang="en" sz="1700">
                <a:solidFill>
                  <a:schemeClr val="dk1"/>
                </a:solidFill>
                <a:latin typeface="Poppins"/>
                <a:ea typeface="Poppins"/>
                <a:cs typeface="Poppins"/>
                <a:sym typeface="Poppins"/>
              </a:rPr>
              <a:t>Every person and every community has gifts.</a:t>
            </a:r>
            <a:endParaRPr sz="1700">
              <a:solidFill>
                <a:schemeClr val="dk1"/>
              </a:solidFill>
              <a:latin typeface="Poppins"/>
              <a:ea typeface="Poppins"/>
              <a:cs typeface="Poppins"/>
              <a:sym typeface="Poppins"/>
            </a:endParaRPr>
          </a:p>
          <a:p>
            <a:pPr marL="457200" lvl="0" indent="-336550" algn="l" rtl="0">
              <a:lnSpc>
                <a:spcPct val="115000"/>
              </a:lnSpc>
              <a:spcBef>
                <a:spcPts val="0"/>
              </a:spcBef>
              <a:spcAft>
                <a:spcPts val="0"/>
              </a:spcAft>
              <a:buClr>
                <a:schemeClr val="dk1"/>
              </a:buClr>
              <a:buSzPts val="1700"/>
              <a:buFont typeface="Poppins"/>
              <a:buChar char="●"/>
            </a:pPr>
            <a:r>
              <a:rPr lang="en" sz="1700">
                <a:solidFill>
                  <a:schemeClr val="dk1"/>
                </a:solidFill>
                <a:latin typeface="Poppins"/>
                <a:ea typeface="Poppins"/>
                <a:cs typeface="Poppins"/>
                <a:sym typeface="Poppins"/>
              </a:rPr>
              <a:t>ABCD focuses especially on engaging gifts from marginalized people and groups.</a:t>
            </a:r>
            <a:endParaRPr sz="1700">
              <a:solidFill>
                <a:schemeClr val="dk1"/>
              </a:solidFill>
              <a:latin typeface="Poppins"/>
              <a:ea typeface="Poppins"/>
              <a:cs typeface="Poppins"/>
              <a:sym typeface="Poppins"/>
            </a:endParaRPr>
          </a:p>
          <a:p>
            <a:pPr marL="457200" lvl="0" indent="-336550" algn="l" rtl="0">
              <a:lnSpc>
                <a:spcPct val="115000"/>
              </a:lnSpc>
              <a:spcBef>
                <a:spcPts val="0"/>
              </a:spcBef>
              <a:spcAft>
                <a:spcPts val="0"/>
              </a:spcAft>
              <a:buClr>
                <a:schemeClr val="dk1"/>
              </a:buClr>
              <a:buSzPts val="1700"/>
              <a:buFont typeface="Poppins"/>
              <a:buChar char="●"/>
            </a:pPr>
            <a:r>
              <a:rPr lang="en" sz="1700">
                <a:solidFill>
                  <a:schemeClr val="dk1"/>
                </a:solidFill>
                <a:latin typeface="Poppins"/>
                <a:ea typeface="Poppins"/>
                <a:cs typeface="Poppins"/>
                <a:sym typeface="Poppins"/>
              </a:rPr>
              <a:t>Successful neighborhood action is the result of assets being identified - connected - and mobilized.</a:t>
            </a:r>
            <a:endParaRPr sz="1700">
              <a:solidFill>
                <a:schemeClr val="dk1"/>
              </a:solidFill>
              <a:latin typeface="Poppins"/>
              <a:ea typeface="Poppins"/>
              <a:cs typeface="Poppins"/>
              <a:sym typeface="Poppins"/>
            </a:endParaRPr>
          </a:p>
          <a:p>
            <a:pPr marL="457200" lvl="0" indent="-336550" algn="l" rtl="0">
              <a:lnSpc>
                <a:spcPct val="115000"/>
              </a:lnSpc>
              <a:spcBef>
                <a:spcPts val="0"/>
              </a:spcBef>
              <a:spcAft>
                <a:spcPts val="0"/>
              </a:spcAft>
              <a:buClr>
                <a:schemeClr val="dk1"/>
              </a:buClr>
              <a:buSzPts val="1700"/>
              <a:buFont typeface="Poppins"/>
              <a:buChar char="●"/>
            </a:pPr>
            <a:r>
              <a:rPr lang="en" sz="1700">
                <a:solidFill>
                  <a:schemeClr val="dk1"/>
                </a:solidFill>
                <a:latin typeface="Poppins"/>
                <a:ea typeface="Poppins"/>
                <a:cs typeface="Poppins"/>
                <a:sym typeface="Poppins"/>
              </a:rPr>
              <a:t>ABCD builds relationships among community members that are mutually supportive.</a:t>
            </a:r>
            <a:endParaRPr sz="1700">
              <a:solidFill>
                <a:schemeClr val="dk1"/>
              </a:solidFill>
              <a:latin typeface="Poppins"/>
              <a:ea typeface="Poppins"/>
              <a:cs typeface="Poppins"/>
              <a:sym typeface="Poppins"/>
            </a:endParaRPr>
          </a:p>
          <a:p>
            <a:pPr marL="457200" lvl="0" indent="-336550" algn="l" rtl="0">
              <a:lnSpc>
                <a:spcPct val="115000"/>
              </a:lnSpc>
              <a:spcBef>
                <a:spcPts val="0"/>
              </a:spcBef>
              <a:spcAft>
                <a:spcPts val="0"/>
              </a:spcAft>
              <a:buClr>
                <a:schemeClr val="dk1"/>
              </a:buClr>
              <a:buSzPts val="1700"/>
              <a:buFont typeface="Poppins"/>
              <a:buChar char="●"/>
            </a:pPr>
            <a:r>
              <a:rPr lang="en" sz="1700">
                <a:solidFill>
                  <a:schemeClr val="dk1"/>
                </a:solidFill>
                <a:latin typeface="Poppins"/>
                <a:ea typeface="Poppins"/>
                <a:cs typeface="Poppins"/>
                <a:sym typeface="Poppins"/>
              </a:rPr>
              <a:t>ABCD aims to give community members stronger roles in local social change work - which makes the change more sustainable.</a:t>
            </a:r>
            <a:endParaRPr sz="1700">
              <a:solidFill>
                <a:schemeClr val="dk1"/>
              </a:solidFill>
              <a:latin typeface="Poppins"/>
              <a:ea typeface="Poppins"/>
              <a:cs typeface="Poppins"/>
              <a:sym typeface="Poppins"/>
            </a:endParaRPr>
          </a:p>
          <a:p>
            <a:pPr marL="457200" lvl="0" indent="-336550" algn="l" rtl="0">
              <a:lnSpc>
                <a:spcPct val="115000"/>
              </a:lnSpc>
              <a:spcBef>
                <a:spcPts val="0"/>
              </a:spcBef>
              <a:spcAft>
                <a:spcPts val="0"/>
              </a:spcAft>
              <a:buClr>
                <a:schemeClr val="dk1"/>
              </a:buClr>
              <a:buSzPts val="1700"/>
              <a:buFont typeface="Poppins"/>
              <a:buChar char="●"/>
            </a:pPr>
            <a:r>
              <a:rPr lang="en" sz="1700">
                <a:solidFill>
                  <a:schemeClr val="dk1"/>
                </a:solidFill>
                <a:latin typeface="Poppins"/>
                <a:ea typeface="Poppins"/>
                <a:cs typeface="Poppins"/>
                <a:sym typeface="Poppins"/>
              </a:rPr>
              <a:t>There must be connectors to do this work - individuals, associations, and/or local institutions focused on building relationships and networks.</a:t>
            </a:r>
            <a:endParaRPr sz="1700">
              <a:latin typeface="Poppins"/>
              <a:ea typeface="Poppins"/>
              <a:cs typeface="Poppins"/>
              <a:sym typeface="Poppins"/>
            </a:endParaRPr>
          </a:p>
        </p:txBody>
      </p:sp>
      <p:sp>
        <p:nvSpPr>
          <p:cNvPr id="186" name="Google Shape;186;p28"/>
          <p:cNvSpPr/>
          <p:nvPr/>
        </p:nvSpPr>
        <p:spPr>
          <a:xfrm>
            <a:off x="7904003" y="853051"/>
            <a:ext cx="584150" cy="3757921"/>
          </a:xfrm>
          <a:prstGeom prst="rect">
            <a:avLst/>
          </a:prstGeom>
        </p:spPr>
        <p:txBody>
          <a:bodyPr>
            <a:prstTxWarp prst="textPlain">
              <a:avLst/>
            </a:prstTxWarp>
          </a:bodyPr>
          <a:lstStyle/>
          <a:p>
            <a:pPr lvl="0" algn="ctr"/>
            <a:r>
              <a:rPr b="0" i="0">
                <a:ln w="9525" cap="flat" cmpd="sng">
                  <a:solidFill>
                    <a:schemeClr val="dk2"/>
                  </a:solidFill>
                  <a:prstDash val="solid"/>
                  <a:round/>
                  <a:headEnd type="none" w="sm" len="sm"/>
                  <a:tailEnd type="none" w="sm" len="sm"/>
                </a:ln>
                <a:solidFill>
                  <a:srgbClr val="FFC000"/>
                </a:solidFill>
                <a:latin typeface="Arial"/>
              </a:rPr>
              <a:t>A</a:t>
            </a:r>
            <a:br>
              <a:rPr b="0" i="0">
                <a:ln w="9525" cap="flat" cmpd="sng">
                  <a:solidFill>
                    <a:schemeClr val="dk2"/>
                  </a:solidFill>
                  <a:prstDash val="solid"/>
                  <a:round/>
                  <a:headEnd type="none" w="sm" len="sm"/>
                  <a:tailEnd type="none" w="sm" len="sm"/>
                </a:ln>
                <a:solidFill>
                  <a:srgbClr val="FFC000"/>
                </a:solidFill>
                <a:latin typeface="Arial"/>
              </a:rPr>
            </a:br>
            <a:r>
              <a:rPr b="0" i="0">
                <a:ln w="9525" cap="flat" cmpd="sng">
                  <a:solidFill>
                    <a:schemeClr val="dk2"/>
                  </a:solidFill>
                  <a:prstDash val="solid"/>
                  <a:round/>
                  <a:headEnd type="none" w="sm" len="sm"/>
                  <a:tailEnd type="none" w="sm" len="sm"/>
                </a:ln>
                <a:solidFill>
                  <a:srgbClr val="FFC000"/>
                </a:solidFill>
                <a:latin typeface="Arial"/>
              </a:rPr>
              <a:t>B</a:t>
            </a:r>
            <a:br>
              <a:rPr b="0" i="0">
                <a:ln w="9525" cap="flat" cmpd="sng">
                  <a:solidFill>
                    <a:schemeClr val="dk2"/>
                  </a:solidFill>
                  <a:prstDash val="solid"/>
                  <a:round/>
                  <a:headEnd type="none" w="sm" len="sm"/>
                  <a:tailEnd type="none" w="sm" len="sm"/>
                </a:ln>
                <a:solidFill>
                  <a:srgbClr val="FFC000"/>
                </a:solidFill>
                <a:latin typeface="Arial"/>
              </a:rPr>
            </a:br>
            <a:r>
              <a:rPr b="0" i="0">
                <a:ln w="9525" cap="flat" cmpd="sng">
                  <a:solidFill>
                    <a:schemeClr val="dk2"/>
                  </a:solidFill>
                  <a:prstDash val="solid"/>
                  <a:round/>
                  <a:headEnd type="none" w="sm" len="sm"/>
                  <a:tailEnd type="none" w="sm" len="sm"/>
                </a:ln>
                <a:solidFill>
                  <a:srgbClr val="FFC000"/>
                </a:solidFill>
                <a:latin typeface="Arial"/>
              </a:rPr>
              <a:t>C</a:t>
            </a:r>
            <a:br>
              <a:rPr b="0" i="0">
                <a:ln w="9525" cap="flat" cmpd="sng">
                  <a:solidFill>
                    <a:schemeClr val="dk2"/>
                  </a:solidFill>
                  <a:prstDash val="solid"/>
                  <a:round/>
                  <a:headEnd type="none" w="sm" len="sm"/>
                  <a:tailEnd type="none" w="sm" len="sm"/>
                </a:ln>
                <a:solidFill>
                  <a:srgbClr val="FFC000"/>
                </a:solidFill>
                <a:latin typeface="Arial"/>
              </a:rPr>
            </a:br>
            <a:r>
              <a:rPr b="0" i="0">
                <a:ln w="9525" cap="flat" cmpd="sng">
                  <a:solidFill>
                    <a:schemeClr val="dk2"/>
                  </a:solidFill>
                  <a:prstDash val="solid"/>
                  <a:round/>
                  <a:headEnd type="none" w="sm" len="sm"/>
                  <a:tailEnd type="none" w="sm" len="sm"/>
                </a:ln>
                <a:solidFill>
                  <a:srgbClr val="FFC000"/>
                </a:solidFill>
                <a:latin typeface="Arial"/>
              </a:rPr>
              <a:t>D</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pic>
        <p:nvPicPr>
          <p:cNvPr id="197" name="Google Shape;197;p30"/>
          <p:cNvPicPr preferRelativeResize="0"/>
          <p:nvPr/>
        </p:nvPicPr>
        <p:blipFill rotWithShape="1">
          <a:blip r:embed="rId3">
            <a:alphaModFix/>
          </a:blip>
          <a:srcRect/>
          <a:stretch/>
        </p:blipFill>
        <p:spPr>
          <a:xfrm>
            <a:off x="1143000" y="0"/>
            <a:ext cx="6857999" cy="51435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pic>
        <p:nvPicPr>
          <p:cNvPr id="202" name="Google Shape;202;p31"/>
          <p:cNvPicPr preferRelativeResize="0"/>
          <p:nvPr/>
        </p:nvPicPr>
        <p:blipFill rotWithShape="1">
          <a:blip r:embed="rId3">
            <a:alphaModFix/>
          </a:blip>
          <a:srcRect/>
          <a:stretch/>
        </p:blipFill>
        <p:spPr>
          <a:xfrm>
            <a:off x="877000" y="0"/>
            <a:ext cx="6857999" cy="51435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pic>
        <p:nvPicPr>
          <p:cNvPr id="207" name="Google Shape;207;p32"/>
          <p:cNvPicPr preferRelativeResize="0"/>
          <p:nvPr/>
        </p:nvPicPr>
        <p:blipFill rotWithShape="1">
          <a:blip r:embed="rId3">
            <a:alphaModFix/>
          </a:blip>
          <a:srcRect/>
          <a:stretch/>
        </p:blipFill>
        <p:spPr>
          <a:xfrm>
            <a:off x="306538" y="44156"/>
            <a:ext cx="6398195" cy="47986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pic>
        <p:nvPicPr>
          <p:cNvPr id="212" name="Google Shape;212;p33"/>
          <p:cNvPicPr preferRelativeResize="0"/>
          <p:nvPr/>
        </p:nvPicPr>
        <p:blipFill rotWithShape="1">
          <a:blip r:embed="rId3">
            <a:alphaModFix/>
          </a:blip>
          <a:srcRect/>
          <a:stretch/>
        </p:blipFill>
        <p:spPr>
          <a:xfrm>
            <a:off x="357787" y="115913"/>
            <a:ext cx="6420657" cy="4815489"/>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pic>
        <p:nvPicPr>
          <p:cNvPr id="217" name="Google Shape;217;p34"/>
          <p:cNvPicPr preferRelativeResize="0"/>
          <p:nvPr/>
        </p:nvPicPr>
        <p:blipFill rotWithShape="1">
          <a:blip r:embed="rId3">
            <a:alphaModFix/>
          </a:blip>
          <a:srcRect/>
          <a:stretch/>
        </p:blipFill>
        <p:spPr>
          <a:xfrm>
            <a:off x="580700" y="115913"/>
            <a:ext cx="6221962" cy="4666462"/>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35"/>
          <p:cNvSpPr txBox="1">
            <a:spLocks noGrp="1"/>
          </p:cNvSpPr>
          <p:nvPr>
            <p:ph type="title"/>
          </p:nvPr>
        </p:nvSpPr>
        <p:spPr>
          <a:xfrm>
            <a:off x="311700" y="224994"/>
            <a:ext cx="85206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a:latin typeface="Poppins"/>
                <a:ea typeface="Poppins"/>
                <a:cs typeface="Poppins"/>
                <a:sym typeface="Poppins"/>
              </a:rPr>
              <a:t>ABCD and Serve-Learn-Sustain</a:t>
            </a:r>
            <a:endParaRPr>
              <a:latin typeface="Poppins"/>
              <a:ea typeface="Poppins"/>
              <a:cs typeface="Poppins"/>
              <a:sym typeface="Poppins"/>
            </a:endParaRPr>
          </a:p>
        </p:txBody>
      </p:sp>
      <p:pic>
        <p:nvPicPr>
          <p:cNvPr id="223" name="Google Shape;223;p35"/>
          <p:cNvPicPr preferRelativeResize="0"/>
          <p:nvPr/>
        </p:nvPicPr>
        <p:blipFill rotWithShape="1">
          <a:blip r:embed="rId3">
            <a:alphaModFix/>
          </a:blip>
          <a:srcRect t="16999" b="6530"/>
          <a:stretch/>
        </p:blipFill>
        <p:spPr>
          <a:xfrm>
            <a:off x="1209476" y="1045500"/>
            <a:ext cx="6860026" cy="3052500"/>
          </a:xfrm>
          <a:prstGeom prst="rect">
            <a:avLst/>
          </a:prstGeom>
          <a:noFill/>
          <a:ln>
            <a:noFill/>
          </a:ln>
        </p:spPr>
      </p:pic>
      <p:sp>
        <p:nvSpPr>
          <p:cNvPr id="224" name="Google Shape;224;p35"/>
          <p:cNvSpPr txBox="1"/>
          <p:nvPr/>
        </p:nvSpPr>
        <p:spPr>
          <a:xfrm>
            <a:off x="537875" y="4144444"/>
            <a:ext cx="8459400" cy="985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600">
                <a:latin typeface="Poppins"/>
                <a:ea typeface="Poppins"/>
                <a:cs typeface="Poppins"/>
                <a:sym typeface="Poppins"/>
              </a:rPr>
              <a:t>The ultimate goal is to create sustainable communities where </a:t>
            </a:r>
            <a:r>
              <a:rPr lang="en" sz="2600">
                <a:solidFill>
                  <a:srgbClr val="FFC000"/>
                </a:solidFill>
                <a:latin typeface="Poppins"/>
                <a:ea typeface="Poppins"/>
                <a:cs typeface="Poppins"/>
                <a:sym typeface="Poppins"/>
              </a:rPr>
              <a:t>people and nature flourish.</a:t>
            </a:r>
            <a:r>
              <a:rPr lang="en" sz="2600">
                <a:latin typeface="Poppins"/>
                <a:ea typeface="Poppins"/>
                <a:cs typeface="Poppins"/>
                <a:sym typeface="Poppins"/>
              </a:rPr>
              <a:t> </a:t>
            </a:r>
            <a:endParaRPr sz="2600">
              <a:latin typeface="Poppins"/>
              <a:ea typeface="Poppins"/>
              <a:cs typeface="Poppins"/>
              <a:sym typeface="Poppin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7"/>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fontScale="90000"/>
          </a:bodyPr>
          <a:lstStyle/>
          <a:p>
            <a:pPr marL="0" lvl="0" indent="0" algn="ctr" rtl="0">
              <a:spcBef>
                <a:spcPts val="0"/>
              </a:spcBef>
              <a:spcAft>
                <a:spcPts val="0"/>
              </a:spcAft>
              <a:buNone/>
            </a:pPr>
            <a:r>
              <a:rPr lang="en" sz="4000" b="1">
                <a:solidFill>
                  <a:srgbClr val="FFC000"/>
                </a:solidFill>
                <a:latin typeface="Poppins"/>
                <a:ea typeface="Poppins"/>
                <a:cs typeface="Poppins"/>
                <a:sym typeface="Poppins"/>
              </a:rPr>
              <a:t>Let’s start with a thought exercise…</a:t>
            </a:r>
            <a:endParaRPr sz="4000" b="1">
              <a:solidFill>
                <a:srgbClr val="FFC000"/>
              </a:solidFill>
              <a:latin typeface="Poppins"/>
              <a:ea typeface="Poppins"/>
              <a:cs typeface="Poppins"/>
              <a:sym typeface="Poppin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36"/>
          <p:cNvSpPr txBox="1">
            <a:spLocks noGrp="1"/>
          </p:cNvSpPr>
          <p:nvPr>
            <p:ph type="title"/>
          </p:nvPr>
        </p:nvSpPr>
        <p:spPr>
          <a:xfrm>
            <a:off x="311700" y="38345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200" b="1">
                <a:solidFill>
                  <a:srgbClr val="FFC000"/>
                </a:solidFill>
                <a:latin typeface="Poppins"/>
                <a:ea typeface="Poppins"/>
                <a:cs typeface="Poppins"/>
                <a:sym typeface="Poppins"/>
              </a:rPr>
              <a:t>Some of our favorite ABCD resources</a:t>
            </a:r>
            <a:endParaRPr sz="2120"/>
          </a:p>
        </p:txBody>
      </p:sp>
      <p:sp>
        <p:nvSpPr>
          <p:cNvPr id="230" name="Google Shape;230;p36"/>
          <p:cNvSpPr txBox="1"/>
          <p:nvPr/>
        </p:nvSpPr>
        <p:spPr>
          <a:xfrm>
            <a:off x="311700" y="1192400"/>
            <a:ext cx="8520600" cy="32046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0"/>
              </a:spcAft>
              <a:buNone/>
            </a:pPr>
            <a:r>
              <a:rPr lang="en" sz="1200" u="sng">
                <a:solidFill>
                  <a:schemeClr val="hlink"/>
                </a:solidFill>
                <a:hlinkClick r:id="rId3"/>
              </a:rPr>
              <a:t>The Asset-Based Community Development Institute at DePaul University</a:t>
            </a:r>
            <a:r>
              <a:rPr lang="en" sz="1200" u="sng">
                <a:solidFill>
                  <a:schemeClr val="hlink"/>
                </a:solidFill>
              </a:rPr>
              <a:t> (loads of resources on this site)</a:t>
            </a:r>
            <a:endParaRPr sz="1200" u="sng">
              <a:solidFill>
                <a:schemeClr val="hlink"/>
              </a:solidFill>
            </a:endParaRPr>
          </a:p>
          <a:p>
            <a:pPr marL="0" lvl="0" indent="0" algn="l" rtl="0">
              <a:lnSpc>
                <a:spcPct val="115000"/>
              </a:lnSpc>
              <a:spcBef>
                <a:spcPts val="1200"/>
              </a:spcBef>
              <a:spcAft>
                <a:spcPts val="0"/>
              </a:spcAft>
              <a:buNone/>
            </a:pPr>
            <a:r>
              <a:rPr lang="en" sz="1200" u="sng">
                <a:solidFill>
                  <a:schemeClr val="hlink"/>
                </a:solidFill>
                <a:hlinkClick r:id="rId4"/>
              </a:rPr>
              <a:t>ABCD Basic Slide Presentation with Notes from The ABCD Institute</a:t>
            </a:r>
            <a:endParaRPr sz="1200" u="sng">
              <a:solidFill>
                <a:schemeClr val="hlink"/>
              </a:solidFill>
            </a:endParaRPr>
          </a:p>
          <a:p>
            <a:pPr marL="0" lvl="0" indent="0" algn="l" rtl="0">
              <a:lnSpc>
                <a:spcPct val="115000"/>
              </a:lnSpc>
              <a:spcBef>
                <a:spcPts val="1200"/>
              </a:spcBef>
              <a:spcAft>
                <a:spcPts val="0"/>
              </a:spcAft>
              <a:buNone/>
            </a:pPr>
            <a:r>
              <a:rPr lang="en" sz="1200" u="sng">
                <a:solidFill>
                  <a:schemeClr val="hlink"/>
                </a:solidFill>
                <a:hlinkClick r:id="rId5"/>
              </a:rPr>
              <a:t> “What is Asset-based Community Development (ABCD)”</a:t>
            </a:r>
            <a:r>
              <a:rPr lang="en" sz="1200" u="sng">
                <a:solidFill>
                  <a:schemeClr val="hlink"/>
                </a:solidFill>
              </a:rPr>
              <a:t> </a:t>
            </a:r>
            <a:r>
              <a:rPr lang="en" sz="1200">
                <a:solidFill>
                  <a:schemeClr val="dk1"/>
                </a:solidFill>
              </a:rPr>
              <a:t>from the Collaborative for Neighborhood Transformation</a:t>
            </a:r>
            <a:endParaRPr sz="1200">
              <a:solidFill>
                <a:schemeClr val="dk1"/>
              </a:solidFill>
            </a:endParaRPr>
          </a:p>
          <a:p>
            <a:pPr marL="0" lvl="0" indent="0" algn="l" rtl="0">
              <a:lnSpc>
                <a:spcPct val="115000"/>
              </a:lnSpc>
              <a:spcBef>
                <a:spcPts val="1200"/>
              </a:spcBef>
              <a:spcAft>
                <a:spcPts val="0"/>
              </a:spcAft>
              <a:buNone/>
            </a:pPr>
            <a:r>
              <a:rPr lang="en" sz="1200" u="sng">
                <a:solidFill>
                  <a:schemeClr val="hlink"/>
                </a:solidFill>
                <a:hlinkClick r:id="rId6"/>
              </a:rPr>
              <a:t> “The New Paradigm for Effective Community Development - Asset-based” by ABCD Institute Steward Dan Duncan</a:t>
            </a:r>
            <a:r>
              <a:rPr lang="en" sz="1200" u="sng">
                <a:solidFill>
                  <a:schemeClr val="hlink"/>
                </a:solidFill>
              </a:rPr>
              <a:t> </a:t>
            </a:r>
            <a:r>
              <a:rPr lang="en" sz="1200">
                <a:solidFill>
                  <a:schemeClr val="dk1"/>
                </a:solidFill>
              </a:rPr>
              <a:t> </a:t>
            </a:r>
            <a:endParaRPr sz="1200">
              <a:solidFill>
                <a:schemeClr val="dk1"/>
              </a:solidFill>
            </a:endParaRPr>
          </a:p>
          <a:p>
            <a:pPr marL="0" lvl="0" indent="0" algn="l" rtl="0">
              <a:lnSpc>
                <a:spcPct val="115000"/>
              </a:lnSpc>
              <a:spcBef>
                <a:spcPts val="1200"/>
              </a:spcBef>
              <a:spcAft>
                <a:spcPts val="0"/>
              </a:spcAft>
              <a:buNone/>
            </a:pPr>
            <a:r>
              <a:rPr lang="en" sz="1200" u="sng">
                <a:solidFill>
                  <a:schemeClr val="hlink"/>
                </a:solidFill>
                <a:hlinkClick r:id="rId7"/>
              </a:rPr>
              <a:t>"Building 21st Century Communities" by ABCD Institute Faculty Member Jim Diers</a:t>
            </a:r>
            <a:r>
              <a:rPr lang="en" sz="1200" u="sng">
                <a:solidFill>
                  <a:schemeClr val="hlink"/>
                </a:solidFill>
              </a:rPr>
              <a:t> - likely of special interest to planners, as Jim was the</a:t>
            </a:r>
            <a:r>
              <a:rPr lang="en" sz="1200" u="sng">
                <a:solidFill>
                  <a:schemeClr val="accent5"/>
                </a:solidFill>
              </a:rPr>
              <a:t> </a:t>
            </a:r>
            <a:r>
              <a:rPr lang="en" sz="1150" u="sng">
                <a:solidFill>
                  <a:schemeClr val="accent5"/>
                </a:solidFill>
                <a:highlight>
                  <a:srgbClr val="FFFFFF"/>
                </a:highlight>
              </a:rPr>
              <a:t>first director of Seattle's Department of Neighborhoods in 1988 (</a:t>
            </a:r>
            <a:r>
              <a:rPr lang="en" sz="1150" u="sng">
                <a:solidFill>
                  <a:schemeClr val="hlink"/>
                </a:solidFill>
                <a:highlight>
                  <a:srgbClr val="FFFFFF"/>
                </a:highlight>
                <a:hlinkClick r:id="rId8"/>
              </a:rPr>
              <a:t>see also his Neighbor Power book website here</a:t>
            </a:r>
            <a:r>
              <a:rPr lang="en" sz="1150" u="sng">
                <a:solidFill>
                  <a:schemeClr val="accent5"/>
                </a:solidFill>
                <a:highlight>
                  <a:srgbClr val="FFFFFF"/>
                </a:highlight>
              </a:rPr>
              <a:t>)</a:t>
            </a:r>
            <a:endParaRPr sz="1200" u="sng">
              <a:solidFill>
                <a:schemeClr val="accent5"/>
              </a:solidFill>
            </a:endParaRPr>
          </a:p>
          <a:p>
            <a:pPr marL="0" lvl="0" indent="0" algn="l" rtl="0">
              <a:lnSpc>
                <a:spcPct val="115000"/>
              </a:lnSpc>
              <a:spcBef>
                <a:spcPts val="1200"/>
              </a:spcBef>
              <a:spcAft>
                <a:spcPts val="0"/>
              </a:spcAft>
              <a:buNone/>
            </a:pPr>
            <a:r>
              <a:rPr lang="en" sz="1200" u="sng">
                <a:solidFill>
                  <a:schemeClr val="hlink"/>
                </a:solidFill>
                <a:hlinkClick r:id="rId9"/>
              </a:rPr>
              <a:t>Sustainable Community Development: From What’s Wrong to What’s Strong – TED-X talk by ABCD Institute Steward Cormac Russell</a:t>
            </a:r>
            <a:endParaRPr sz="1200" u="sng">
              <a:solidFill>
                <a:schemeClr val="hlink"/>
              </a:solidFill>
            </a:endParaRPr>
          </a:p>
          <a:p>
            <a:pPr marL="0" lvl="0" indent="0" algn="l" rtl="0">
              <a:lnSpc>
                <a:spcPct val="115000"/>
              </a:lnSpc>
              <a:spcBef>
                <a:spcPts val="1200"/>
              </a:spcBef>
              <a:spcAft>
                <a:spcPts val="1200"/>
              </a:spcAft>
              <a:buNone/>
            </a:pPr>
            <a:r>
              <a:rPr lang="en" sz="1200" u="sng">
                <a:solidFill>
                  <a:schemeClr val="hlink"/>
                </a:solidFill>
                <a:hlinkClick r:id="rId10"/>
              </a:rPr>
              <a:t>Asset-based Approaches to Engaging Communities in Sustainability – see links to a variety of resources from SLS Director and ABCD Institute Steward Jennifer Hirsch</a:t>
            </a:r>
            <a:endParaRPr sz="1200" u="sng">
              <a:solidFill>
                <a:schemeClr val="hlink"/>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8"/>
          <p:cNvSpPr txBox="1">
            <a:spLocks noGrp="1"/>
          </p:cNvSpPr>
          <p:nvPr>
            <p:ph type="title"/>
          </p:nvPr>
        </p:nvSpPr>
        <p:spPr>
          <a:xfrm>
            <a:off x="407950" y="149825"/>
            <a:ext cx="8520600" cy="15600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200"/>
              </a:spcAft>
              <a:buClr>
                <a:schemeClr val="dk1"/>
              </a:buClr>
              <a:buSzPts val="990"/>
              <a:buFont typeface="Arial"/>
              <a:buNone/>
            </a:pPr>
            <a:r>
              <a:rPr lang="en" sz="2700" b="1">
                <a:solidFill>
                  <a:srgbClr val="FFC000"/>
                </a:solidFill>
                <a:latin typeface="Poppins"/>
                <a:ea typeface="Poppins"/>
                <a:cs typeface="Poppins"/>
                <a:sym typeface="Poppins"/>
              </a:rPr>
              <a:t>You are invited by a community to come spend some time there so that you can advise their leadership on policy recommendations.</a:t>
            </a:r>
            <a:endParaRPr sz="2700" b="1"/>
          </a:p>
        </p:txBody>
      </p:sp>
      <p:sp>
        <p:nvSpPr>
          <p:cNvPr id="87" name="Google Shape;87;p18"/>
          <p:cNvSpPr txBox="1"/>
          <p:nvPr/>
        </p:nvSpPr>
        <p:spPr>
          <a:xfrm>
            <a:off x="407950" y="2065500"/>
            <a:ext cx="8412900" cy="2400627"/>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800" i="1" dirty="0">
                <a:solidFill>
                  <a:schemeClr val="dk1"/>
                </a:solidFill>
                <a:latin typeface="Poppins"/>
                <a:ea typeface="Poppins"/>
                <a:cs typeface="Poppins"/>
                <a:sym typeface="Poppins"/>
              </a:rPr>
              <a:t>You have each received a list- marked either “A” or “B.” Please don’t show your list to anyone else yet.  We are going to break into _ (based on the size of your class) groups, _ group/s of A people and _ group/s of B people. </a:t>
            </a:r>
          </a:p>
          <a:p>
            <a:pPr marL="0" lvl="0" indent="0" algn="l" rtl="0">
              <a:spcBef>
                <a:spcPts val="0"/>
              </a:spcBef>
              <a:spcAft>
                <a:spcPts val="0"/>
              </a:spcAft>
              <a:buNone/>
            </a:pPr>
            <a:endParaRPr lang="en-US" sz="1800" b="1" i="1" dirty="0">
              <a:solidFill>
                <a:schemeClr val="dk1"/>
              </a:solidFill>
              <a:latin typeface="Poppins"/>
              <a:ea typeface="Poppins"/>
              <a:cs typeface="Poppins"/>
              <a:sym typeface="Poppins"/>
            </a:endParaRPr>
          </a:p>
          <a:p>
            <a:pPr marL="0" lvl="0" indent="0" algn="l" rtl="0">
              <a:spcBef>
                <a:spcPts val="0"/>
              </a:spcBef>
              <a:spcAft>
                <a:spcPts val="0"/>
              </a:spcAft>
              <a:buNone/>
            </a:pPr>
            <a:r>
              <a:rPr lang="en-US" sz="1800" b="1" i="1" dirty="0">
                <a:solidFill>
                  <a:schemeClr val="dk1"/>
                </a:solidFill>
                <a:latin typeface="Poppins"/>
                <a:ea typeface="Poppins"/>
                <a:cs typeface="Poppins"/>
                <a:sym typeface="Poppins"/>
              </a:rPr>
              <a:t>You will have 15 minutes to discuss your lists and write down your recommendations. Please choose a spokesperson who will share your list with the rest of the group when we reconvene. </a:t>
            </a:r>
            <a:endParaRPr sz="1800" b="1" i="1" dirty="0">
              <a:solidFill>
                <a:schemeClr val="dk1"/>
              </a:solidFill>
              <a:latin typeface="Poppins"/>
              <a:ea typeface="Poppins"/>
              <a:cs typeface="Poppins"/>
              <a:sym typeface="Poppin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9"/>
          <p:cNvSpPr txBox="1">
            <a:spLocks noGrp="1"/>
          </p:cNvSpPr>
          <p:nvPr>
            <p:ph type="title"/>
          </p:nvPr>
        </p:nvSpPr>
        <p:spPr>
          <a:xfrm>
            <a:off x="311700" y="14150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solidFill>
                  <a:srgbClr val="FFC000"/>
                </a:solidFill>
                <a:latin typeface="Poppins"/>
                <a:ea typeface="Poppins"/>
                <a:cs typeface="Poppins"/>
                <a:sym typeface="Poppins"/>
              </a:rPr>
              <a:t>Group A’s Observations/Data</a:t>
            </a:r>
            <a:endParaRPr/>
          </a:p>
        </p:txBody>
      </p:sp>
      <p:sp>
        <p:nvSpPr>
          <p:cNvPr id="93" name="Google Shape;93;p19"/>
          <p:cNvSpPr txBox="1">
            <a:spLocks noGrp="1"/>
          </p:cNvSpPr>
          <p:nvPr>
            <p:ph type="body" idx="1"/>
          </p:nvPr>
        </p:nvSpPr>
        <p:spPr>
          <a:xfrm>
            <a:off x="131250" y="778425"/>
            <a:ext cx="5668500" cy="3416400"/>
          </a:xfrm>
          <a:prstGeom prst="rect">
            <a:avLst/>
          </a:prstGeom>
        </p:spPr>
        <p:txBody>
          <a:bodyPr spcFirstLastPara="1" wrap="square" lIns="91425" tIns="91425" rIns="91425" bIns="91425" anchor="t" anchorCtr="0">
            <a:noAutofit/>
          </a:bodyPr>
          <a:lstStyle/>
          <a:p>
            <a:pPr marL="457200" lvl="0" indent="-317500" algn="l" rtl="0">
              <a:lnSpc>
                <a:spcPct val="100000"/>
              </a:lnSpc>
              <a:spcBef>
                <a:spcPts val="0"/>
              </a:spcBef>
              <a:spcAft>
                <a:spcPts val="0"/>
              </a:spcAft>
              <a:buClr>
                <a:schemeClr val="dk1"/>
              </a:buClr>
              <a:buSzPts val="1400"/>
              <a:buChar char="●"/>
            </a:pPr>
            <a:r>
              <a:rPr lang="en" sz="1400" dirty="0">
                <a:solidFill>
                  <a:schemeClr val="dk1"/>
                </a:solidFill>
              </a:rPr>
              <a:t>This community is part of a large metropolitan city in a Southern state.</a:t>
            </a:r>
          </a:p>
          <a:p>
            <a:pPr lvl="0" indent="-317500">
              <a:lnSpc>
                <a:spcPct val="100000"/>
              </a:lnSpc>
              <a:buClr>
                <a:schemeClr val="dk1"/>
              </a:buClr>
              <a:buSzPts val="1400"/>
            </a:pPr>
            <a:r>
              <a:rPr lang="en-US" sz="1400" dirty="0">
                <a:solidFill>
                  <a:schemeClr val="tx1"/>
                </a:solidFill>
              </a:rPr>
              <a:t>There are more people over 60 than under 18.</a:t>
            </a:r>
            <a:endParaRPr sz="1400" dirty="0">
              <a:solidFill>
                <a:schemeClr val="tx1"/>
              </a:solidFill>
            </a:endParaRPr>
          </a:p>
          <a:p>
            <a:pPr marL="457200" lvl="0" indent="-317500" algn="l" rtl="0">
              <a:lnSpc>
                <a:spcPct val="100000"/>
              </a:lnSpc>
              <a:spcBef>
                <a:spcPts val="600"/>
              </a:spcBef>
              <a:spcAft>
                <a:spcPts val="0"/>
              </a:spcAft>
              <a:buClr>
                <a:schemeClr val="dk1"/>
              </a:buClr>
              <a:buSzPts val="1400"/>
              <a:buChar char="●"/>
            </a:pPr>
            <a:r>
              <a:rPr lang="en" sz="1400" dirty="0">
                <a:solidFill>
                  <a:schemeClr val="dk1"/>
                </a:solidFill>
              </a:rPr>
              <a:t>In the most recent government census, the population of this community was approximately 30,000 people.</a:t>
            </a:r>
            <a:endParaRPr sz="1400" dirty="0">
              <a:solidFill>
                <a:schemeClr val="dk1"/>
              </a:solidFill>
            </a:endParaRPr>
          </a:p>
          <a:p>
            <a:pPr marL="457200" lvl="0" indent="-317500" algn="l" rtl="0">
              <a:lnSpc>
                <a:spcPct val="100000"/>
              </a:lnSpc>
              <a:spcBef>
                <a:spcPts val="0"/>
              </a:spcBef>
              <a:spcAft>
                <a:spcPts val="0"/>
              </a:spcAft>
              <a:buClr>
                <a:schemeClr val="dk1"/>
              </a:buClr>
              <a:buSzPts val="1400"/>
              <a:buChar char="●"/>
            </a:pPr>
            <a:r>
              <a:rPr lang="en" sz="1400" dirty="0">
                <a:solidFill>
                  <a:schemeClr val="dk1"/>
                </a:solidFill>
              </a:rPr>
              <a:t>The high school graduation rate is lower than in surrounding areas.</a:t>
            </a:r>
            <a:endParaRPr sz="1400" dirty="0">
              <a:solidFill>
                <a:schemeClr val="dk1"/>
              </a:solidFill>
            </a:endParaRPr>
          </a:p>
          <a:p>
            <a:pPr marL="457200" lvl="0" indent="-317500" algn="l" rtl="0">
              <a:lnSpc>
                <a:spcPct val="100000"/>
              </a:lnSpc>
              <a:spcBef>
                <a:spcPts val="0"/>
              </a:spcBef>
              <a:spcAft>
                <a:spcPts val="0"/>
              </a:spcAft>
              <a:buClr>
                <a:schemeClr val="dk1"/>
              </a:buClr>
              <a:buSzPts val="1400"/>
              <a:buChar char="●"/>
            </a:pPr>
            <a:r>
              <a:rPr lang="en" sz="1400" dirty="0">
                <a:solidFill>
                  <a:schemeClr val="dk1"/>
                </a:solidFill>
              </a:rPr>
              <a:t>There are very few grocery stores- mostly quick marts and convenience stores.</a:t>
            </a:r>
            <a:endParaRPr sz="1400" dirty="0">
              <a:solidFill>
                <a:schemeClr val="dk1"/>
              </a:solidFill>
            </a:endParaRPr>
          </a:p>
          <a:p>
            <a:pPr marL="457200" lvl="0" indent="-317500" algn="l" rtl="0">
              <a:lnSpc>
                <a:spcPct val="100000"/>
              </a:lnSpc>
              <a:spcBef>
                <a:spcPts val="0"/>
              </a:spcBef>
              <a:spcAft>
                <a:spcPts val="0"/>
              </a:spcAft>
              <a:buClr>
                <a:schemeClr val="dk1"/>
              </a:buClr>
              <a:buSzPts val="1400"/>
              <a:buChar char="●"/>
            </a:pPr>
            <a:r>
              <a:rPr lang="en" sz="1400" dirty="0">
                <a:solidFill>
                  <a:schemeClr val="dk1"/>
                </a:solidFill>
              </a:rPr>
              <a:t>Most of the commercial spaces are vacant.</a:t>
            </a:r>
            <a:endParaRPr sz="1400" dirty="0">
              <a:solidFill>
                <a:schemeClr val="dk1"/>
              </a:solidFill>
            </a:endParaRPr>
          </a:p>
          <a:p>
            <a:pPr marL="457200" lvl="0" indent="-317500" algn="l" rtl="0">
              <a:lnSpc>
                <a:spcPct val="100000"/>
              </a:lnSpc>
              <a:spcBef>
                <a:spcPts val="0"/>
              </a:spcBef>
              <a:spcAft>
                <a:spcPts val="0"/>
              </a:spcAft>
              <a:buClr>
                <a:schemeClr val="dk1"/>
              </a:buClr>
              <a:buSzPts val="1400"/>
              <a:buChar char="●"/>
            </a:pPr>
            <a:r>
              <a:rPr lang="en" sz="1400" dirty="0">
                <a:solidFill>
                  <a:schemeClr val="dk1"/>
                </a:solidFill>
              </a:rPr>
              <a:t>There are poor sidewalks and very little public transportation infrastructure.</a:t>
            </a:r>
            <a:endParaRPr sz="1400" dirty="0">
              <a:solidFill>
                <a:schemeClr val="dk1"/>
              </a:solidFill>
            </a:endParaRPr>
          </a:p>
          <a:p>
            <a:pPr marL="457200" lvl="0" indent="-317500" algn="l" rtl="0">
              <a:lnSpc>
                <a:spcPct val="100000"/>
              </a:lnSpc>
              <a:spcBef>
                <a:spcPts val="0"/>
              </a:spcBef>
              <a:spcAft>
                <a:spcPts val="0"/>
              </a:spcAft>
              <a:buClr>
                <a:schemeClr val="dk1"/>
              </a:buClr>
              <a:buSzPts val="1400"/>
              <a:buChar char="●"/>
            </a:pPr>
            <a:r>
              <a:rPr lang="en" sz="1400" dirty="0">
                <a:solidFill>
                  <a:schemeClr val="dk1"/>
                </a:solidFill>
              </a:rPr>
              <a:t>Many buildings have been tagged/display graffiti.</a:t>
            </a:r>
            <a:endParaRPr sz="1400" dirty="0">
              <a:solidFill>
                <a:schemeClr val="dk1"/>
              </a:solidFill>
            </a:endParaRPr>
          </a:p>
          <a:p>
            <a:pPr marL="457200" lvl="0" indent="-317500" algn="l" rtl="0">
              <a:lnSpc>
                <a:spcPct val="100000"/>
              </a:lnSpc>
              <a:spcBef>
                <a:spcPts val="0"/>
              </a:spcBef>
              <a:spcAft>
                <a:spcPts val="0"/>
              </a:spcAft>
              <a:buClr>
                <a:schemeClr val="dk1"/>
              </a:buClr>
              <a:buSzPts val="1400"/>
              <a:buChar char="●"/>
            </a:pPr>
            <a:r>
              <a:rPr lang="en" sz="1400" dirty="0">
                <a:solidFill>
                  <a:schemeClr val="dk1"/>
                </a:solidFill>
              </a:rPr>
              <a:t>The mean income is lower than surrounding communities and unemployment is higher. </a:t>
            </a:r>
            <a:endParaRPr sz="1400" dirty="0">
              <a:solidFill>
                <a:schemeClr val="dk1"/>
              </a:solidFill>
            </a:endParaRPr>
          </a:p>
          <a:p>
            <a:pPr marL="457200" lvl="0" indent="-317500" algn="l" rtl="0">
              <a:lnSpc>
                <a:spcPct val="100000"/>
              </a:lnSpc>
              <a:spcBef>
                <a:spcPts val="0"/>
              </a:spcBef>
              <a:spcAft>
                <a:spcPts val="0"/>
              </a:spcAft>
              <a:buClr>
                <a:schemeClr val="dk1"/>
              </a:buClr>
              <a:buSzPts val="1400"/>
              <a:buChar char="●"/>
            </a:pPr>
            <a:r>
              <a:rPr lang="en" sz="1400" dirty="0">
                <a:solidFill>
                  <a:schemeClr val="dk1"/>
                </a:solidFill>
              </a:rPr>
              <a:t>Those who do have jobs commute outside of the community to get to them. </a:t>
            </a:r>
            <a:endParaRPr sz="1400" dirty="0">
              <a:solidFill>
                <a:schemeClr val="dk1"/>
              </a:solidFill>
            </a:endParaRPr>
          </a:p>
          <a:p>
            <a:pPr marL="457200" lvl="0" indent="-317500" algn="l" rtl="0">
              <a:lnSpc>
                <a:spcPct val="100000"/>
              </a:lnSpc>
              <a:spcBef>
                <a:spcPts val="0"/>
              </a:spcBef>
              <a:spcAft>
                <a:spcPts val="0"/>
              </a:spcAft>
              <a:buClr>
                <a:schemeClr val="dk1"/>
              </a:buClr>
              <a:buSzPts val="1400"/>
              <a:buChar char="●"/>
            </a:pPr>
            <a:r>
              <a:rPr lang="en" sz="1400" dirty="0">
                <a:solidFill>
                  <a:schemeClr val="dk1"/>
                </a:solidFill>
              </a:rPr>
              <a:t>Parts of the local creek are clogged with trash. </a:t>
            </a:r>
            <a:endParaRPr sz="1400" dirty="0">
              <a:solidFill>
                <a:schemeClr val="dk1"/>
              </a:solidFill>
            </a:endParaRPr>
          </a:p>
        </p:txBody>
      </p:sp>
      <p:sp>
        <p:nvSpPr>
          <p:cNvPr id="94" name="Google Shape;94;p19"/>
          <p:cNvSpPr/>
          <p:nvPr/>
        </p:nvSpPr>
        <p:spPr>
          <a:xfrm>
            <a:off x="5635700" y="1217425"/>
            <a:ext cx="3282600" cy="3234000"/>
          </a:xfrm>
          <a:prstGeom prst="roundRect">
            <a:avLst>
              <a:gd name="adj" fmla="val 16667"/>
            </a:avLst>
          </a:prstGeom>
          <a:solidFill>
            <a:srgbClr val="F1C23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9"/>
          <p:cNvSpPr txBox="1"/>
          <p:nvPr/>
        </p:nvSpPr>
        <p:spPr>
          <a:xfrm>
            <a:off x="5907600" y="1217425"/>
            <a:ext cx="2961300" cy="323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t>What were some recommendations you suggested based off of these general observations?</a:t>
            </a:r>
            <a:endParaRPr sz="1800"/>
          </a:p>
          <a:p>
            <a:pPr marL="0" lvl="0" indent="0" algn="l" rtl="0">
              <a:spcBef>
                <a:spcPts val="0"/>
              </a:spcBef>
              <a:spcAft>
                <a:spcPts val="0"/>
              </a:spcAft>
              <a:buNone/>
            </a:pPr>
            <a:endParaRPr sz="1800"/>
          </a:p>
          <a:p>
            <a:pPr marL="0" lvl="0" indent="0" algn="l" rtl="0">
              <a:lnSpc>
                <a:spcPct val="115000"/>
              </a:lnSpc>
              <a:spcBef>
                <a:spcPts val="0"/>
              </a:spcBef>
              <a:spcAft>
                <a:spcPts val="0"/>
              </a:spcAft>
              <a:buNone/>
            </a:pPr>
            <a:r>
              <a:rPr lang="en" sz="1800"/>
              <a:t>How did you go about making recommendations? </a:t>
            </a:r>
            <a:endParaRPr sz="1800"/>
          </a:p>
          <a:p>
            <a:pPr marL="0" lvl="0" indent="0" algn="l" rtl="0">
              <a:lnSpc>
                <a:spcPct val="115000"/>
              </a:lnSpc>
              <a:spcBef>
                <a:spcPts val="1200"/>
              </a:spcBef>
              <a:spcAft>
                <a:spcPts val="1200"/>
              </a:spcAft>
              <a:buNone/>
            </a:pPr>
            <a:r>
              <a:rPr lang="en" sz="1800"/>
              <a:t>What were you focusing on?</a:t>
            </a:r>
            <a:endParaRPr sz="18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20"/>
          <p:cNvSpPr txBox="1">
            <a:spLocks noGrp="1"/>
          </p:cNvSpPr>
          <p:nvPr>
            <p:ph type="title"/>
          </p:nvPr>
        </p:nvSpPr>
        <p:spPr>
          <a:xfrm>
            <a:off x="246075" y="5127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39285"/>
              <a:buFont typeface="Arial"/>
              <a:buNone/>
            </a:pPr>
            <a:r>
              <a:rPr lang="en" b="1">
                <a:solidFill>
                  <a:srgbClr val="FFC000"/>
                </a:solidFill>
                <a:latin typeface="Poppins"/>
                <a:ea typeface="Poppins"/>
                <a:cs typeface="Poppins"/>
                <a:sym typeface="Poppins"/>
              </a:rPr>
              <a:t>Group B’s Observations/Data</a:t>
            </a:r>
            <a:endParaRPr/>
          </a:p>
        </p:txBody>
      </p:sp>
      <p:sp>
        <p:nvSpPr>
          <p:cNvPr id="101" name="Google Shape;101;p20"/>
          <p:cNvSpPr txBox="1">
            <a:spLocks noGrp="1"/>
          </p:cNvSpPr>
          <p:nvPr>
            <p:ph type="body" idx="1"/>
          </p:nvPr>
        </p:nvSpPr>
        <p:spPr>
          <a:xfrm>
            <a:off x="139450" y="574775"/>
            <a:ext cx="5594700" cy="4371900"/>
          </a:xfrm>
          <a:prstGeom prst="rect">
            <a:avLst/>
          </a:prstGeom>
        </p:spPr>
        <p:txBody>
          <a:bodyPr spcFirstLastPara="1" wrap="square" lIns="91425" tIns="91425" rIns="91425" bIns="91425" anchor="t" anchorCtr="0">
            <a:noAutofit/>
          </a:bodyPr>
          <a:lstStyle/>
          <a:p>
            <a:pPr marL="457200" lvl="0" indent="-317500" algn="l" rtl="0">
              <a:lnSpc>
                <a:spcPct val="100000"/>
              </a:lnSpc>
              <a:spcBef>
                <a:spcPts val="0"/>
              </a:spcBef>
              <a:spcAft>
                <a:spcPts val="0"/>
              </a:spcAft>
              <a:buClr>
                <a:schemeClr val="dk1"/>
              </a:buClr>
              <a:buSzPts val="1400"/>
              <a:buChar char="●"/>
            </a:pPr>
            <a:r>
              <a:rPr lang="en" sz="1400" dirty="0">
                <a:solidFill>
                  <a:schemeClr val="dk1"/>
                </a:solidFill>
              </a:rPr>
              <a:t>There is a neighborhood park with basketball courts and playgrounds.</a:t>
            </a:r>
            <a:endParaRPr sz="1400" dirty="0">
              <a:solidFill>
                <a:schemeClr val="dk1"/>
              </a:solidFill>
            </a:endParaRPr>
          </a:p>
          <a:p>
            <a:pPr marL="457200" lvl="0" indent="-317500" algn="l" rtl="0">
              <a:lnSpc>
                <a:spcPct val="100000"/>
              </a:lnSpc>
              <a:spcBef>
                <a:spcPts val="0"/>
              </a:spcBef>
              <a:spcAft>
                <a:spcPts val="0"/>
              </a:spcAft>
              <a:buClr>
                <a:schemeClr val="dk1"/>
              </a:buClr>
              <a:buSzPts val="1400"/>
              <a:buChar char="●"/>
            </a:pPr>
            <a:r>
              <a:rPr lang="en" sz="1400" dirty="0">
                <a:solidFill>
                  <a:schemeClr val="dk1"/>
                </a:solidFill>
              </a:rPr>
              <a:t>Some of the buildings have murals and art from residents.</a:t>
            </a:r>
            <a:endParaRPr sz="1400" dirty="0">
              <a:solidFill>
                <a:schemeClr val="dk1"/>
              </a:solidFill>
            </a:endParaRPr>
          </a:p>
          <a:p>
            <a:pPr marL="457200" lvl="0" indent="-317500" algn="l" rtl="0">
              <a:lnSpc>
                <a:spcPct val="100000"/>
              </a:lnSpc>
              <a:spcBef>
                <a:spcPts val="0"/>
              </a:spcBef>
              <a:spcAft>
                <a:spcPts val="0"/>
              </a:spcAft>
              <a:buClr>
                <a:schemeClr val="dk1"/>
              </a:buClr>
              <a:buSzPts val="1400"/>
              <a:buChar char="●"/>
            </a:pPr>
            <a:r>
              <a:rPr lang="en" sz="1400" dirty="0">
                <a:solidFill>
                  <a:schemeClr val="dk1"/>
                </a:solidFill>
              </a:rPr>
              <a:t>During the day, some residents gather in commercial parking lots to grill-out and eat together.</a:t>
            </a:r>
            <a:endParaRPr sz="1400" dirty="0">
              <a:solidFill>
                <a:schemeClr val="dk1"/>
              </a:solidFill>
            </a:endParaRPr>
          </a:p>
          <a:p>
            <a:pPr marL="457200" lvl="0" indent="-317500" algn="l" rtl="0">
              <a:lnSpc>
                <a:spcPct val="100000"/>
              </a:lnSpc>
              <a:spcBef>
                <a:spcPts val="0"/>
              </a:spcBef>
              <a:spcAft>
                <a:spcPts val="0"/>
              </a:spcAft>
              <a:buClr>
                <a:schemeClr val="dk1"/>
              </a:buClr>
              <a:buSzPts val="1400"/>
              <a:buChar char="●"/>
            </a:pPr>
            <a:r>
              <a:rPr lang="en" sz="1400" dirty="0">
                <a:solidFill>
                  <a:schemeClr val="dk1"/>
                </a:solidFill>
              </a:rPr>
              <a:t>Many of the residents have lived there a longtime and trust each other.</a:t>
            </a:r>
          </a:p>
          <a:p>
            <a:pPr marL="457200" lvl="0" indent="-317500" algn="l" rtl="0">
              <a:lnSpc>
                <a:spcPct val="100000"/>
              </a:lnSpc>
              <a:spcBef>
                <a:spcPts val="0"/>
              </a:spcBef>
              <a:spcAft>
                <a:spcPts val="0"/>
              </a:spcAft>
              <a:buClr>
                <a:schemeClr val="dk1"/>
              </a:buClr>
              <a:buSzPts val="1400"/>
              <a:buChar char="●"/>
            </a:pPr>
            <a:r>
              <a:rPr lang="en" sz="1400" dirty="0">
                <a:solidFill>
                  <a:schemeClr val="dk1"/>
                </a:solidFill>
              </a:rPr>
              <a:t>Some of the residents keep chickens and sell their eggs.</a:t>
            </a:r>
            <a:endParaRPr sz="1400" dirty="0">
              <a:solidFill>
                <a:schemeClr val="dk1"/>
              </a:solidFill>
            </a:endParaRPr>
          </a:p>
          <a:p>
            <a:pPr marL="457200" lvl="0" indent="-317500" algn="l" rtl="0">
              <a:lnSpc>
                <a:spcPct val="100000"/>
              </a:lnSpc>
              <a:spcBef>
                <a:spcPts val="0"/>
              </a:spcBef>
              <a:spcAft>
                <a:spcPts val="0"/>
              </a:spcAft>
              <a:buClr>
                <a:schemeClr val="dk1"/>
              </a:buClr>
              <a:buSzPts val="1400"/>
              <a:buChar char="●"/>
            </a:pPr>
            <a:r>
              <a:rPr lang="en" sz="1400" dirty="0">
                <a:solidFill>
                  <a:schemeClr val="dk1"/>
                </a:solidFill>
              </a:rPr>
              <a:t>Many men in the community are part of the same brotherhood/service society.</a:t>
            </a:r>
            <a:endParaRPr sz="1400" dirty="0">
              <a:solidFill>
                <a:schemeClr val="dk1"/>
              </a:solidFill>
            </a:endParaRPr>
          </a:p>
          <a:p>
            <a:pPr marL="457200" lvl="0" indent="-317500" algn="l" rtl="0">
              <a:lnSpc>
                <a:spcPct val="100000"/>
              </a:lnSpc>
              <a:spcBef>
                <a:spcPts val="0"/>
              </a:spcBef>
              <a:spcAft>
                <a:spcPts val="0"/>
              </a:spcAft>
              <a:buClr>
                <a:schemeClr val="dk1"/>
              </a:buClr>
              <a:buSzPts val="1400"/>
              <a:buChar char="●"/>
            </a:pPr>
            <a:r>
              <a:rPr lang="en" sz="1400" dirty="0">
                <a:solidFill>
                  <a:schemeClr val="dk1"/>
                </a:solidFill>
              </a:rPr>
              <a:t>A creek runs through the community and in many places has sandy banks where local kids play. </a:t>
            </a:r>
            <a:endParaRPr sz="1400" dirty="0">
              <a:solidFill>
                <a:schemeClr val="dk1"/>
              </a:solidFill>
            </a:endParaRPr>
          </a:p>
          <a:p>
            <a:pPr marL="457200" lvl="0" indent="-317500" algn="l" rtl="0">
              <a:lnSpc>
                <a:spcPct val="100000"/>
              </a:lnSpc>
              <a:spcBef>
                <a:spcPts val="0"/>
              </a:spcBef>
              <a:spcAft>
                <a:spcPts val="0"/>
              </a:spcAft>
              <a:buClr>
                <a:schemeClr val="dk1"/>
              </a:buClr>
              <a:buSzPts val="1400"/>
              <a:buChar char="●"/>
            </a:pPr>
            <a:r>
              <a:rPr lang="en" sz="1400" dirty="0">
                <a:solidFill>
                  <a:schemeClr val="dk1"/>
                </a:solidFill>
              </a:rPr>
              <a:t>There is a popular local library with a bank of computers, a few loaner laptops, and a dedicated staff. </a:t>
            </a:r>
            <a:endParaRPr sz="1400" dirty="0">
              <a:solidFill>
                <a:schemeClr val="dk1"/>
              </a:solidFill>
            </a:endParaRPr>
          </a:p>
          <a:p>
            <a:pPr marL="457200" lvl="0" indent="-317500" algn="l" rtl="0">
              <a:lnSpc>
                <a:spcPct val="100000"/>
              </a:lnSpc>
              <a:spcBef>
                <a:spcPts val="0"/>
              </a:spcBef>
              <a:spcAft>
                <a:spcPts val="0"/>
              </a:spcAft>
              <a:buClr>
                <a:schemeClr val="dk1"/>
              </a:buClr>
              <a:buSzPts val="1400"/>
              <a:buChar char="●"/>
            </a:pPr>
            <a:r>
              <a:rPr lang="en" sz="1400" dirty="0">
                <a:solidFill>
                  <a:schemeClr val="dk1"/>
                </a:solidFill>
              </a:rPr>
              <a:t>This area has rich local history that is known by longtime residents, especially elder women.</a:t>
            </a:r>
            <a:endParaRPr sz="1400" dirty="0">
              <a:solidFill>
                <a:schemeClr val="dk1"/>
              </a:solidFill>
            </a:endParaRPr>
          </a:p>
          <a:p>
            <a:pPr marL="457200" lvl="0" indent="-317500" algn="l" rtl="0">
              <a:lnSpc>
                <a:spcPct val="100000"/>
              </a:lnSpc>
              <a:spcBef>
                <a:spcPts val="0"/>
              </a:spcBef>
              <a:spcAft>
                <a:spcPts val="0"/>
              </a:spcAft>
              <a:buClr>
                <a:schemeClr val="dk1"/>
              </a:buClr>
              <a:buSzPts val="1400"/>
              <a:buChar char="●"/>
            </a:pPr>
            <a:r>
              <a:rPr lang="en" sz="1400" dirty="0">
                <a:solidFill>
                  <a:schemeClr val="dk1"/>
                </a:solidFill>
              </a:rPr>
              <a:t>There are several churches in the community.</a:t>
            </a:r>
            <a:endParaRPr sz="1400" dirty="0">
              <a:solidFill>
                <a:schemeClr val="dk1"/>
              </a:solidFill>
            </a:endParaRPr>
          </a:p>
          <a:p>
            <a:pPr marL="457200" lvl="0" indent="-317500" algn="l" rtl="0">
              <a:lnSpc>
                <a:spcPct val="100000"/>
              </a:lnSpc>
              <a:spcBef>
                <a:spcPts val="0"/>
              </a:spcBef>
              <a:spcAft>
                <a:spcPts val="0"/>
              </a:spcAft>
              <a:buClr>
                <a:schemeClr val="dk1"/>
              </a:buClr>
              <a:buSzPts val="1400"/>
              <a:buChar char="●"/>
            </a:pPr>
            <a:r>
              <a:rPr lang="en" sz="1400" dirty="0">
                <a:solidFill>
                  <a:schemeClr val="dk1"/>
                </a:solidFill>
              </a:rPr>
              <a:t>Three empty lots get lots of sunshine and are within walking distance of the affordable housing for seniors. </a:t>
            </a:r>
            <a:endParaRPr sz="1400" dirty="0">
              <a:solidFill>
                <a:schemeClr val="dk1"/>
              </a:solidFill>
            </a:endParaRPr>
          </a:p>
        </p:txBody>
      </p:sp>
      <p:sp>
        <p:nvSpPr>
          <p:cNvPr id="102" name="Google Shape;102;p20"/>
          <p:cNvSpPr/>
          <p:nvPr/>
        </p:nvSpPr>
        <p:spPr>
          <a:xfrm>
            <a:off x="5701300" y="1262075"/>
            <a:ext cx="3183900" cy="3234000"/>
          </a:xfrm>
          <a:prstGeom prst="roundRect">
            <a:avLst>
              <a:gd name="adj" fmla="val 16667"/>
            </a:avLst>
          </a:prstGeom>
          <a:solidFill>
            <a:srgbClr val="F1C23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03" name="Google Shape;103;p20"/>
          <p:cNvSpPr txBox="1"/>
          <p:nvPr/>
        </p:nvSpPr>
        <p:spPr>
          <a:xfrm>
            <a:off x="5914625" y="1212875"/>
            <a:ext cx="3018900" cy="323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solidFill>
                  <a:schemeClr val="dk1"/>
                </a:solidFill>
              </a:rPr>
              <a:t>What were some recommendations you suggested based off of these general observations?</a:t>
            </a:r>
            <a:endParaRPr sz="1800">
              <a:solidFill>
                <a:schemeClr val="dk1"/>
              </a:solidFill>
            </a:endParaRPr>
          </a:p>
          <a:p>
            <a:pPr marL="0" lvl="0" indent="0" algn="l" rtl="0">
              <a:spcBef>
                <a:spcPts val="0"/>
              </a:spcBef>
              <a:spcAft>
                <a:spcPts val="0"/>
              </a:spcAft>
              <a:buNone/>
            </a:pPr>
            <a:endParaRPr sz="1800">
              <a:solidFill>
                <a:schemeClr val="dk1"/>
              </a:solidFill>
            </a:endParaRPr>
          </a:p>
          <a:p>
            <a:pPr marL="0" lvl="0" indent="0" algn="l" rtl="0">
              <a:lnSpc>
                <a:spcPct val="115000"/>
              </a:lnSpc>
              <a:spcBef>
                <a:spcPts val="0"/>
              </a:spcBef>
              <a:spcAft>
                <a:spcPts val="0"/>
              </a:spcAft>
              <a:buNone/>
            </a:pPr>
            <a:r>
              <a:rPr lang="en" sz="1800">
                <a:solidFill>
                  <a:schemeClr val="dk1"/>
                </a:solidFill>
              </a:rPr>
              <a:t>How did you go about making recommendations? </a:t>
            </a:r>
            <a:endParaRPr sz="1800">
              <a:solidFill>
                <a:schemeClr val="dk1"/>
              </a:solidFill>
            </a:endParaRPr>
          </a:p>
          <a:p>
            <a:pPr marL="0" lvl="0" indent="0" algn="l" rtl="0">
              <a:lnSpc>
                <a:spcPct val="115000"/>
              </a:lnSpc>
              <a:spcBef>
                <a:spcPts val="1200"/>
              </a:spcBef>
              <a:spcAft>
                <a:spcPts val="1200"/>
              </a:spcAft>
              <a:buClr>
                <a:schemeClr val="dk1"/>
              </a:buClr>
              <a:buSzPts val="1100"/>
              <a:buFont typeface="Arial"/>
              <a:buNone/>
            </a:pPr>
            <a:r>
              <a:rPr lang="en" sz="1800">
                <a:solidFill>
                  <a:schemeClr val="dk1"/>
                </a:solidFill>
              </a:rPr>
              <a:t>What were you focusing on?</a:t>
            </a:r>
            <a:endParaRPr sz="2000">
              <a:solidFill>
                <a:schemeClr val="dk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solidFill>
                  <a:srgbClr val="FFC000"/>
                </a:solidFill>
                <a:latin typeface="Poppins"/>
                <a:ea typeface="Poppins"/>
                <a:cs typeface="Poppins"/>
                <a:sym typeface="Poppins"/>
              </a:rPr>
              <a:t>These are observations of the </a:t>
            </a:r>
            <a:r>
              <a:rPr lang="en" b="1" u="sng">
                <a:solidFill>
                  <a:srgbClr val="FFC000"/>
                </a:solidFill>
                <a:latin typeface="Poppins"/>
                <a:ea typeface="Poppins"/>
                <a:cs typeface="Poppins"/>
                <a:sym typeface="Poppins"/>
              </a:rPr>
              <a:t>SAME</a:t>
            </a:r>
            <a:r>
              <a:rPr lang="en" b="1">
                <a:solidFill>
                  <a:srgbClr val="FFC000"/>
                </a:solidFill>
                <a:latin typeface="Poppins"/>
                <a:ea typeface="Poppins"/>
                <a:cs typeface="Poppins"/>
                <a:sym typeface="Poppins"/>
              </a:rPr>
              <a:t> community</a:t>
            </a:r>
            <a:r>
              <a:rPr lang="en"/>
              <a:t> </a:t>
            </a:r>
            <a:endParaRPr/>
          </a:p>
        </p:txBody>
      </p:sp>
      <p:sp>
        <p:nvSpPr>
          <p:cNvPr id="109" name="Google Shape;109;p21"/>
          <p:cNvSpPr txBox="1">
            <a:spLocks noGrp="1"/>
          </p:cNvSpPr>
          <p:nvPr>
            <p:ph type="body" idx="1"/>
          </p:nvPr>
        </p:nvSpPr>
        <p:spPr>
          <a:xfrm>
            <a:off x="247725" y="1073300"/>
            <a:ext cx="4395300" cy="3036000"/>
          </a:xfrm>
          <a:prstGeom prst="rect">
            <a:avLst/>
          </a:prstGeom>
        </p:spPr>
        <p:txBody>
          <a:bodyPr spcFirstLastPara="1" wrap="square" lIns="91425" tIns="91425" rIns="91425" bIns="91425" anchor="t" anchorCtr="0">
            <a:normAutofit fontScale="77500" lnSpcReduction="20000"/>
          </a:bodyPr>
          <a:lstStyle/>
          <a:p>
            <a:pPr marL="457200" lvl="0" indent="-304165" algn="l" rtl="0">
              <a:lnSpc>
                <a:spcPct val="100000"/>
              </a:lnSpc>
              <a:spcBef>
                <a:spcPts val="0"/>
              </a:spcBef>
              <a:spcAft>
                <a:spcPts val="0"/>
              </a:spcAft>
              <a:buClr>
                <a:schemeClr val="dk1"/>
              </a:buClr>
              <a:buSzPct val="100000"/>
              <a:buChar char="●"/>
            </a:pPr>
            <a:r>
              <a:rPr lang="en" sz="1400" dirty="0">
                <a:solidFill>
                  <a:schemeClr val="dk1"/>
                </a:solidFill>
              </a:rPr>
              <a:t>There is a neighborhood park with basketball courts and playgrounds.</a:t>
            </a:r>
            <a:endParaRPr sz="1400" dirty="0">
              <a:solidFill>
                <a:schemeClr val="dk1"/>
              </a:solidFill>
            </a:endParaRPr>
          </a:p>
          <a:p>
            <a:pPr marL="457200" lvl="0" indent="-304165" algn="l" rtl="0">
              <a:lnSpc>
                <a:spcPct val="100000"/>
              </a:lnSpc>
              <a:spcBef>
                <a:spcPts val="0"/>
              </a:spcBef>
              <a:spcAft>
                <a:spcPts val="0"/>
              </a:spcAft>
              <a:buClr>
                <a:schemeClr val="dk1"/>
              </a:buClr>
              <a:buSzPct val="100000"/>
              <a:buChar char="●"/>
            </a:pPr>
            <a:r>
              <a:rPr lang="en" sz="1400" dirty="0">
                <a:solidFill>
                  <a:schemeClr val="dk1"/>
                </a:solidFill>
              </a:rPr>
              <a:t>Some of the buildings have murals and art from residents.</a:t>
            </a:r>
            <a:endParaRPr sz="1400" dirty="0">
              <a:solidFill>
                <a:schemeClr val="dk1"/>
              </a:solidFill>
            </a:endParaRPr>
          </a:p>
          <a:p>
            <a:pPr marL="457200" lvl="0" indent="-304165" algn="l" rtl="0">
              <a:lnSpc>
                <a:spcPct val="100000"/>
              </a:lnSpc>
              <a:spcBef>
                <a:spcPts val="0"/>
              </a:spcBef>
              <a:spcAft>
                <a:spcPts val="0"/>
              </a:spcAft>
              <a:buClr>
                <a:schemeClr val="dk1"/>
              </a:buClr>
              <a:buSzPct val="100000"/>
              <a:buChar char="●"/>
            </a:pPr>
            <a:r>
              <a:rPr lang="en" sz="1400" dirty="0">
                <a:solidFill>
                  <a:schemeClr val="dk1"/>
                </a:solidFill>
              </a:rPr>
              <a:t>During the day, some residents gather in commercial parking lots to grill-out and eat together.</a:t>
            </a:r>
            <a:endParaRPr sz="1400" dirty="0">
              <a:solidFill>
                <a:schemeClr val="dk1"/>
              </a:solidFill>
            </a:endParaRPr>
          </a:p>
          <a:p>
            <a:pPr marL="457200" lvl="0" indent="-304165" algn="l" rtl="0">
              <a:lnSpc>
                <a:spcPct val="100000"/>
              </a:lnSpc>
              <a:spcBef>
                <a:spcPts val="0"/>
              </a:spcBef>
              <a:spcAft>
                <a:spcPts val="0"/>
              </a:spcAft>
              <a:buClr>
                <a:schemeClr val="dk1"/>
              </a:buClr>
              <a:buSzPct val="100000"/>
              <a:buChar char="●"/>
            </a:pPr>
            <a:r>
              <a:rPr lang="en" sz="1400" dirty="0">
                <a:solidFill>
                  <a:schemeClr val="dk1"/>
                </a:solidFill>
              </a:rPr>
              <a:t>Many of the residents have lived there a longtime and trust each other.</a:t>
            </a:r>
          </a:p>
          <a:p>
            <a:pPr indent="-304165">
              <a:lnSpc>
                <a:spcPct val="100000"/>
              </a:lnSpc>
              <a:buClr>
                <a:schemeClr val="dk1"/>
              </a:buClr>
              <a:buSzPct val="100000"/>
            </a:pPr>
            <a:r>
              <a:rPr lang="en-US" sz="1400" dirty="0">
                <a:solidFill>
                  <a:schemeClr val="dk1"/>
                </a:solidFill>
              </a:rPr>
              <a:t>Some of the residents keep chickens and sell their eggs.</a:t>
            </a:r>
            <a:endParaRPr sz="1400" dirty="0">
              <a:solidFill>
                <a:schemeClr val="dk1"/>
              </a:solidFill>
            </a:endParaRPr>
          </a:p>
          <a:p>
            <a:pPr marL="457200" lvl="0" indent="-304165" algn="l" rtl="0">
              <a:lnSpc>
                <a:spcPct val="100000"/>
              </a:lnSpc>
              <a:spcBef>
                <a:spcPts val="0"/>
              </a:spcBef>
              <a:spcAft>
                <a:spcPts val="0"/>
              </a:spcAft>
              <a:buClr>
                <a:schemeClr val="dk1"/>
              </a:buClr>
              <a:buSzPct val="100000"/>
              <a:buChar char="●"/>
            </a:pPr>
            <a:r>
              <a:rPr lang="en" sz="1400" dirty="0">
                <a:solidFill>
                  <a:schemeClr val="dk1"/>
                </a:solidFill>
              </a:rPr>
              <a:t> Many men in the community are part of the same brotherhood/service society.</a:t>
            </a:r>
            <a:endParaRPr sz="1400" dirty="0">
              <a:solidFill>
                <a:schemeClr val="dk1"/>
              </a:solidFill>
            </a:endParaRPr>
          </a:p>
          <a:p>
            <a:pPr marL="457200" lvl="0" indent="-304165" algn="l" rtl="0">
              <a:lnSpc>
                <a:spcPct val="100000"/>
              </a:lnSpc>
              <a:spcBef>
                <a:spcPts val="0"/>
              </a:spcBef>
              <a:spcAft>
                <a:spcPts val="0"/>
              </a:spcAft>
              <a:buClr>
                <a:schemeClr val="dk1"/>
              </a:buClr>
              <a:buSzPct val="100000"/>
              <a:buChar char="●"/>
            </a:pPr>
            <a:r>
              <a:rPr lang="en" sz="1400" dirty="0">
                <a:solidFill>
                  <a:schemeClr val="dk1"/>
                </a:solidFill>
              </a:rPr>
              <a:t>A creek runs through the community and in many places has sandy banks where local kids play. </a:t>
            </a:r>
            <a:endParaRPr sz="1400" dirty="0">
              <a:solidFill>
                <a:schemeClr val="dk1"/>
              </a:solidFill>
            </a:endParaRPr>
          </a:p>
          <a:p>
            <a:pPr marL="457200" lvl="0" indent="-304165" algn="l" rtl="0">
              <a:lnSpc>
                <a:spcPct val="100000"/>
              </a:lnSpc>
              <a:spcBef>
                <a:spcPts val="0"/>
              </a:spcBef>
              <a:spcAft>
                <a:spcPts val="0"/>
              </a:spcAft>
              <a:buClr>
                <a:schemeClr val="dk1"/>
              </a:buClr>
              <a:buSzPct val="100000"/>
              <a:buChar char="●"/>
            </a:pPr>
            <a:r>
              <a:rPr lang="en" sz="1400" dirty="0">
                <a:solidFill>
                  <a:schemeClr val="dk1"/>
                </a:solidFill>
              </a:rPr>
              <a:t>There is a popular local library with a bank of computers, a few loaner laptops, and a dedicated staff. </a:t>
            </a:r>
            <a:endParaRPr sz="1400" dirty="0">
              <a:solidFill>
                <a:schemeClr val="dk1"/>
              </a:solidFill>
            </a:endParaRPr>
          </a:p>
          <a:p>
            <a:pPr marL="457200" lvl="0" indent="-304165" algn="l" rtl="0">
              <a:lnSpc>
                <a:spcPct val="100000"/>
              </a:lnSpc>
              <a:spcBef>
                <a:spcPts val="0"/>
              </a:spcBef>
              <a:spcAft>
                <a:spcPts val="0"/>
              </a:spcAft>
              <a:buClr>
                <a:schemeClr val="dk1"/>
              </a:buClr>
              <a:buSzPct val="100000"/>
              <a:buChar char="●"/>
            </a:pPr>
            <a:r>
              <a:rPr lang="en" sz="1400" dirty="0">
                <a:solidFill>
                  <a:schemeClr val="dk1"/>
                </a:solidFill>
              </a:rPr>
              <a:t>This area has rich local history that is known by longtime residents, especially elder women.</a:t>
            </a:r>
            <a:endParaRPr sz="1400" dirty="0">
              <a:solidFill>
                <a:schemeClr val="dk1"/>
              </a:solidFill>
            </a:endParaRPr>
          </a:p>
          <a:p>
            <a:pPr marL="457200" lvl="0" indent="-304165" algn="l" rtl="0">
              <a:lnSpc>
                <a:spcPct val="100000"/>
              </a:lnSpc>
              <a:spcBef>
                <a:spcPts val="0"/>
              </a:spcBef>
              <a:spcAft>
                <a:spcPts val="0"/>
              </a:spcAft>
              <a:buClr>
                <a:schemeClr val="dk1"/>
              </a:buClr>
              <a:buSzPct val="100000"/>
              <a:buChar char="●"/>
            </a:pPr>
            <a:r>
              <a:rPr lang="en" sz="1400" dirty="0">
                <a:solidFill>
                  <a:schemeClr val="dk1"/>
                </a:solidFill>
              </a:rPr>
              <a:t>There are several churches in the community.</a:t>
            </a:r>
            <a:endParaRPr sz="1400" dirty="0">
              <a:solidFill>
                <a:schemeClr val="dk1"/>
              </a:solidFill>
            </a:endParaRPr>
          </a:p>
          <a:p>
            <a:pPr marL="457200" lvl="0" indent="-304165" algn="l" rtl="0">
              <a:lnSpc>
                <a:spcPct val="100000"/>
              </a:lnSpc>
              <a:spcBef>
                <a:spcPts val="0"/>
              </a:spcBef>
              <a:spcAft>
                <a:spcPts val="0"/>
              </a:spcAft>
              <a:buClr>
                <a:schemeClr val="dk1"/>
              </a:buClr>
              <a:buSzPct val="100000"/>
              <a:buChar char="●"/>
            </a:pPr>
            <a:r>
              <a:rPr lang="en" sz="1400" dirty="0">
                <a:solidFill>
                  <a:schemeClr val="dk1"/>
                </a:solidFill>
              </a:rPr>
              <a:t>Three empty lots get lots of sunshine and are within walking distance of the affordable housing for seniors. </a:t>
            </a:r>
            <a:endParaRPr sz="1400" dirty="0">
              <a:solidFill>
                <a:schemeClr val="dk1"/>
              </a:solidFill>
            </a:endParaRPr>
          </a:p>
        </p:txBody>
      </p:sp>
      <p:sp>
        <p:nvSpPr>
          <p:cNvPr id="110" name="Google Shape;110;p21"/>
          <p:cNvSpPr txBox="1">
            <a:spLocks noGrp="1"/>
          </p:cNvSpPr>
          <p:nvPr>
            <p:ph type="body" idx="1"/>
          </p:nvPr>
        </p:nvSpPr>
        <p:spPr>
          <a:xfrm>
            <a:off x="4505400" y="1073300"/>
            <a:ext cx="4638600" cy="3036000"/>
          </a:xfrm>
          <a:prstGeom prst="rect">
            <a:avLst/>
          </a:prstGeom>
        </p:spPr>
        <p:txBody>
          <a:bodyPr spcFirstLastPara="1" wrap="square" lIns="91425" tIns="91425" rIns="91425" bIns="91425" anchor="t" anchorCtr="0">
            <a:normAutofit fontScale="85000" lnSpcReduction="20000"/>
          </a:bodyPr>
          <a:lstStyle/>
          <a:p>
            <a:pPr marL="457200" lvl="0" indent="-304165" algn="l" rtl="0">
              <a:lnSpc>
                <a:spcPct val="100000"/>
              </a:lnSpc>
              <a:spcBef>
                <a:spcPts val="0"/>
              </a:spcBef>
              <a:spcAft>
                <a:spcPts val="0"/>
              </a:spcAft>
              <a:buClr>
                <a:schemeClr val="dk1"/>
              </a:buClr>
              <a:buSzPct val="100000"/>
              <a:buChar char="●"/>
            </a:pPr>
            <a:r>
              <a:rPr lang="en" sz="1400" dirty="0">
                <a:solidFill>
                  <a:schemeClr val="tx1"/>
                </a:solidFill>
              </a:rPr>
              <a:t>This community is part of a large metropolitan city in a Southern state.</a:t>
            </a:r>
          </a:p>
          <a:p>
            <a:pPr lvl="0" indent="-304165">
              <a:lnSpc>
                <a:spcPct val="100000"/>
              </a:lnSpc>
              <a:buClr>
                <a:schemeClr val="dk1"/>
              </a:buClr>
              <a:buSzPct val="100000"/>
            </a:pPr>
            <a:r>
              <a:rPr lang="en-US" sz="1400" dirty="0">
                <a:solidFill>
                  <a:schemeClr val="tx1"/>
                </a:solidFill>
              </a:rPr>
              <a:t>There are more people over 60 than under 18.</a:t>
            </a:r>
            <a:endParaRPr sz="1400" dirty="0">
              <a:solidFill>
                <a:schemeClr val="tx1"/>
              </a:solidFill>
            </a:endParaRPr>
          </a:p>
          <a:p>
            <a:pPr marL="457200" lvl="0" indent="-304165" algn="l" rtl="0">
              <a:lnSpc>
                <a:spcPct val="100000"/>
              </a:lnSpc>
              <a:spcBef>
                <a:spcPts val="600"/>
              </a:spcBef>
              <a:spcAft>
                <a:spcPts val="0"/>
              </a:spcAft>
              <a:buClr>
                <a:schemeClr val="dk1"/>
              </a:buClr>
              <a:buSzPct val="100000"/>
              <a:buChar char="●"/>
            </a:pPr>
            <a:r>
              <a:rPr lang="en" sz="1400" dirty="0">
                <a:solidFill>
                  <a:schemeClr val="tx1"/>
                </a:solidFill>
              </a:rPr>
              <a:t>In the most recent government census, the population of this community was approximately 30,000 people.</a:t>
            </a:r>
            <a:endParaRPr sz="1400" dirty="0">
              <a:solidFill>
                <a:schemeClr val="tx1"/>
              </a:solidFill>
            </a:endParaRPr>
          </a:p>
          <a:p>
            <a:pPr marL="457200" lvl="0" indent="-304165" algn="l" rtl="0">
              <a:lnSpc>
                <a:spcPct val="100000"/>
              </a:lnSpc>
              <a:spcBef>
                <a:spcPts val="0"/>
              </a:spcBef>
              <a:spcAft>
                <a:spcPts val="0"/>
              </a:spcAft>
              <a:buClr>
                <a:schemeClr val="dk1"/>
              </a:buClr>
              <a:buSzPct val="100000"/>
              <a:buChar char="●"/>
            </a:pPr>
            <a:r>
              <a:rPr lang="en" sz="1400" dirty="0">
                <a:solidFill>
                  <a:schemeClr val="tx1"/>
                </a:solidFill>
              </a:rPr>
              <a:t>The high school graduation rate is lower than in surrounding areas.</a:t>
            </a:r>
            <a:endParaRPr sz="1400" dirty="0">
              <a:solidFill>
                <a:schemeClr val="tx1"/>
              </a:solidFill>
            </a:endParaRPr>
          </a:p>
          <a:p>
            <a:pPr marL="457200" lvl="0" indent="-304165" algn="l" rtl="0">
              <a:lnSpc>
                <a:spcPct val="100000"/>
              </a:lnSpc>
              <a:spcBef>
                <a:spcPts val="0"/>
              </a:spcBef>
              <a:spcAft>
                <a:spcPts val="0"/>
              </a:spcAft>
              <a:buClr>
                <a:schemeClr val="dk1"/>
              </a:buClr>
              <a:buSzPct val="100000"/>
              <a:buChar char="●"/>
            </a:pPr>
            <a:r>
              <a:rPr lang="en" sz="1400" dirty="0">
                <a:solidFill>
                  <a:schemeClr val="tx1"/>
                </a:solidFill>
              </a:rPr>
              <a:t>There are very few grocery stores- mostly quick marts and convenience stores.</a:t>
            </a:r>
            <a:endParaRPr sz="1400" dirty="0">
              <a:solidFill>
                <a:schemeClr val="tx1"/>
              </a:solidFill>
            </a:endParaRPr>
          </a:p>
          <a:p>
            <a:pPr marL="457200" lvl="0" indent="-304165" algn="l" rtl="0">
              <a:lnSpc>
                <a:spcPct val="100000"/>
              </a:lnSpc>
              <a:spcBef>
                <a:spcPts val="0"/>
              </a:spcBef>
              <a:spcAft>
                <a:spcPts val="0"/>
              </a:spcAft>
              <a:buClr>
                <a:schemeClr val="dk1"/>
              </a:buClr>
              <a:buSzPct val="100000"/>
              <a:buChar char="●"/>
            </a:pPr>
            <a:r>
              <a:rPr lang="en" sz="1400" dirty="0">
                <a:solidFill>
                  <a:schemeClr val="tx1"/>
                </a:solidFill>
              </a:rPr>
              <a:t>Most of the commercial spaces are vacant.</a:t>
            </a:r>
            <a:endParaRPr sz="1400" dirty="0">
              <a:solidFill>
                <a:schemeClr val="tx1"/>
              </a:solidFill>
            </a:endParaRPr>
          </a:p>
          <a:p>
            <a:pPr marL="457200" lvl="0" indent="-304165" algn="l" rtl="0">
              <a:lnSpc>
                <a:spcPct val="100000"/>
              </a:lnSpc>
              <a:spcBef>
                <a:spcPts val="0"/>
              </a:spcBef>
              <a:spcAft>
                <a:spcPts val="0"/>
              </a:spcAft>
              <a:buClr>
                <a:schemeClr val="dk1"/>
              </a:buClr>
              <a:buSzPct val="100000"/>
              <a:buChar char="●"/>
            </a:pPr>
            <a:r>
              <a:rPr lang="en" sz="1400" dirty="0">
                <a:solidFill>
                  <a:schemeClr val="tx1"/>
                </a:solidFill>
              </a:rPr>
              <a:t>There are poor sidewalks and very little public transportation infrastructure.</a:t>
            </a:r>
            <a:endParaRPr sz="1400" dirty="0">
              <a:solidFill>
                <a:schemeClr val="tx1"/>
              </a:solidFill>
            </a:endParaRPr>
          </a:p>
          <a:p>
            <a:pPr marL="457200" lvl="0" indent="-304165" algn="l" rtl="0">
              <a:lnSpc>
                <a:spcPct val="100000"/>
              </a:lnSpc>
              <a:spcBef>
                <a:spcPts val="0"/>
              </a:spcBef>
              <a:spcAft>
                <a:spcPts val="0"/>
              </a:spcAft>
              <a:buClr>
                <a:schemeClr val="dk1"/>
              </a:buClr>
              <a:buSzPct val="100000"/>
              <a:buChar char="●"/>
            </a:pPr>
            <a:r>
              <a:rPr lang="en" sz="1400" dirty="0">
                <a:solidFill>
                  <a:schemeClr val="tx1"/>
                </a:solidFill>
              </a:rPr>
              <a:t>Many buildings have been tagged/display graffiti.</a:t>
            </a:r>
            <a:endParaRPr sz="1400" dirty="0">
              <a:solidFill>
                <a:schemeClr val="tx1"/>
              </a:solidFill>
            </a:endParaRPr>
          </a:p>
          <a:p>
            <a:pPr marL="457200" lvl="0" indent="-304165" algn="l" rtl="0">
              <a:lnSpc>
                <a:spcPct val="100000"/>
              </a:lnSpc>
              <a:spcBef>
                <a:spcPts val="0"/>
              </a:spcBef>
              <a:spcAft>
                <a:spcPts val="0"/>
              </a:spcAft>
              <a:buClr>
                <a:schemeClr val="dk1"/>
              </a:buClr>
              <a:buSzPct val="100000"/>
              <a:buChar char="●"/>
            </a:pPr>
            <a:r>
              <a:rPr lang="en" sz="1400" dirty="0">
                <a:solidFill>
                  <a:schemeClr val="tx1"/>
                </a:solidFill>
              </a:rPr>
              <a:t>The mean income is lower than surrounding communities and unemployment is higher. </a:t>
            </a:r>
            <a:endParaRPr sz="1400" dirty="0">
              <a:solidFill>
                <a:schemeClr val="tx1"/>
              </a:solidFill>
            </a:endParaRPr>
          </a:p>
          <a:p>
            <a:pPr marL="457200" lvl="0" indent="-304165" algn="l" rtl="0">
              <a:lnSpc>
                <a:spcPct val="100000"/>
              </a:lnSpc>
              <a:spcBef>
                <a:spcPts val="0"/>
              </a:spcBef>
              <a:spcAft>
                <a:spcPts val="0"/>
              </a:spcAft>
              <a:buClr>
                <a:schemeClr val="dk1"/>
              </a:buClr>
              <a:buSzPct val="100000"/>
              <a:buChar char="●"/>
            </a:pPr>
            <a:r>
              <a:rPr lang="en" sz="1400" dirty="0">
                <a:solidFill>
                  <a:schemeClr val="tx1"/>
                </a:solidFill>
              </a:rPr>
              <a:t>Those who do have jobs commute outside of the community to get to them. </a:t>
            </a:r>
            <a:endParaRPr sz="1400" dirty="0">
              <a:solidFill>
                <a:schemeClr val="tx1"/>
              </a:solidFill>
            </a:endParaRPr>
          </a:p>
          <a:p>
            <a:pPr marL="457200" lvl="0" indent="-304165" algn="l" rtl="0">
              <a:lnSpc>
                <a:spcPct val="100000"/>
              </a:lnSpc>
              <a:spcBef>
                <a:spcPts val="0"/>
              </a:spcBef>
              <a:spcAft>
                <a:spcPts val="0"/>
              </a:spcAft>
              <a:buClr>
                <a:schemeClr val="dk1"/>
              </a:buClr>
              <a:buSzPct val="100000"/>
              <a:buChar char="●"/>
            </a:pPr>
            <a:r>
              <a:rPr lang="en" sz="1400" dirty="0">
                <a:solidFill>
                  <a:schemeClr val="tx1"/>
                </a:solidFill>
              </a:rPr>
              <a:t>Parts of the local creek are clogged with trash.</a:t>
            </a:r>
            <a:endParaRPr sz="2500" dirty="0">
              <a:solidFill>
                <a:schemeClr val="tx1"/>
              </a:solidFill>
            </a:endParaRPr>
          </a:p>
        </p:txBody>
      </p:sp>
      <p:sp>
        <p:nvSpPr>
          <p:cNvPr id="111" name="Google Shape;111;p21"/>
          <p:cNvSpPr txBox="1"/>
          <p:nvPr/>
        </p:nvSpPr>
        <p:spPr>
          <a:xfrm>
            <a:off x="768950" y="4109300"/>
            <a:ext cx="73752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b="1">
                <a:solidFill>
                  <a:srgbClr val="FFC000"/>
                </a:solidFill>
                <a:latin typeface="Poppins"/>
                <a:ea typeface="Poppins"/>
                <a:cs typeface="Poppins"/>
                <a:sym typeface="Poppins"/>
              </a:rPr>
              <a:t>Now that you have the full list of observations, would any of your recommendations change? New ones you would add?</a:t>
            </a:r>
            <a:endParaRPr sz="18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marR="0" lvl="0" indent="0" algn="l" rtl="0">
              <a:lnSpc>
                <a:spcPct val="100000"/>
              </a:lnSpc>
              <a:spcBef>
                <a:spcPts val="0"/>
              </a:spcBef>
              <a:spcAft>
                <a:spcPts val="0"/>
              </a:spcAft>
              <a:buNone/>
            </a:pPr>
            <a:r>
              <a:rPr lang="en" b="1">
                <a:solidFill>
                  <a:srgbClr val="FFC000"/>
                </a:solidFill>
                <a:latin typeface="Poppins"/>
                <a:ea typeface="Poppins"/>
                <a:cs typeface="Poppins"/>
                <a:sym typeface="Poppins"/>
              </a:rPr>
              <a:t>Reflection</a:t>
            </a:r>
            <a:endParaRPr/>
          </a:p>
        </p:txBody>
      </p:sp>
      <p:sp>
        <p:nvSpPr>
          <p:cNvPr id="117" name="Google Shape;117;p22"/>
          <p:cNvSpPr txBox="1">
            <a:spLocks noGrp="1"/>
          </p:cNvSpPr>
          <p:nvPr>
            <p:ph type="body" idx="1"/>
          </p:nvPr>
        </p:nvSpPr>
        <p:spPr>
          <a:xfrm>
            <a:off x="311700" y="1128775"/>
            <a:ext cx="8520600" cy="3653537"/>
          </a:xfrm>
          <a:prstGeom prst="rect">
            <a:avLst/>
          </a:prstGeom>
        </p:spPr>
        <p:txBody>
          <a:bodyPr spcFirstLastPara="1" wrap="square" lIns="91425" tIns="91425" rIns="91425" bIns="91425" anchor="t" anchorCtr="0">
            <a:normAutofit fontScale="47500" lnSpcReduction="20000"/>
          </a:bodyPr>
          <a:lstStyle/>
          <a:p>
            <a:pPr marL="457200" lvl="0" indent="-341709" algn="l" rtl="0">
              <a:spcBef>
                <a:spcPts val="0"/>
              </a:spcBef>
              <a:spcAft>
                <a:spcPts val="0"/>
              </a:spcAft>
              <a:buClr>
                <a:schemeClr val="dk1"/>
              </a:buClr>
              <a:buSzPct val="100000"/>
              <a:buChar char="●"/>
            </a:pPr>
            <a:r>
              <a:rPr lang="en" sz="3750" dirty="0">
                <a:solidFill>
                  <a:schemeClr val="dk1"/>
                </a:solidFill>
              </a:rPr>
              <a:t>Whenever we go into a community, what we immediately see creates the baseline for our judgements about it - what is or isn’t “missing”</a:t>
            </a:r>
            <a:endParaRPr sz="3750" dirty="0">
              <a:solidFill>
                <a:schemeClr val="dk1"/>
              </a:solidFill>
            </a:endParaRPr>
          </a:p>
          <a:p>
            <a:pPr marL="457200" lvl="0" indent="0" algn="l" rtl="0">
              <a:spcBef>
                <a:spcPts val="0"/>
              </a:spcBef>
              <a:spcAft>
                <a:spcPts val="0"/>
              </a:spcAft>
              <a:buNone/>
            </a:pPr>
            <a:endParaRPr sz="3750" dirty="0">
              <a:solidFill>
                <a:schemeClr val="dk1"/>
              </a:solidFill>
            </a:endParaRPr>
          </a:p>
          <a:p>
            <a:pPr marL="457200" lvl="0" indent="-341709" algn="l" rtl="0">
              <a:spcBef>
                <a:spcPts val="0"/>
              </a:spcBef>
              <a:spcAft>
                <a:spcPts val="0"/>
              </a:spcAft>
              <a:buClr>
                <a:schemeClr val="dk1"/>
              </a:buClr>
              <a:buSzPct val="100000"/>
              <a:buChar char="●"/>
            </a:pPr>
            <a:r>
              <a:rPr lang="en" sz="3750" dirty="0">
                <a:solidFill>
                  <a:schemeClr val="dk1"/>
                </a:solidFill>
              </a:rPr>
              <a:t>It is common for us to focus on what a community </a:t>
            </a:r>
            <a:r>
              <a:rPr lang="en" sz="3750" u="sng" dirty="0">
                <a:solidFill>
                  <a:schemeClr val="dk1"/>
                </a:solidFill>
              </a:rPr>
              <a:t>doesn’t have </a:t>
            </a:r>
            <a:r>
              <a:rPr lang="en" sz="3750" dirty="0">
                <a:solidFill>
                  <a:schemeClr val="dk1"/>
                </a:solidFill>
              </a:rPr>
              <a:t>and letting that frame how we view that community - </a:t>
            </a:r>
            <a:r>
              <a:rPr lang="en" sz="3750" b="1" dirty="0">
                <a:solidFill>
                  <a:schemeClr val="dk1"/>
                </a:solidFill>
              </a:rPr>
              <a:t>if we determine that “X” is missing, then that must be what the community “needs”</a:t>
            </a:r>
            <a:endParaRPr sz="3750" b="1" dirty="0">
              <a:solidFill>
                <a:schemeClr val="dk1"/>
              </a:solidFill>
            </a:endParaRPr>
          </a:p>
          <a:p>
            <a:pPr marL="457200" lvl="0" indent="0" algn="l" rtl="0">
              <a:spcBef>
                <a:spcPts val="0"/>
              </a:spcBef>
              <a:spcAft>
                <a:spcPts val="0"/>
              </a:spcAft>
              <a:buNone/>
            </a:pPr>
            <a:endParaRPr sz="3750" u="sng" dirty="0">
              <a:solidFill>
                <a:schemeClr val="dk1"/>
              </a:solidFill>
            </a:endParaRPr>
          </a:p>
          <a:p>
            <a:pPr marL="457200" lvl="0" indent="-341709" algn="l" rtl="0">
              <a:spcBef>
                <a:spcPts val="0"/>
              </a:spcBef>
              <a:spcAft>
                <a:spcPts val="0"/>
              </a:spcAft>
              <a:buClr>
                <a:schemeClr val="dk1"/>
              </a:buClr>
              <a:buSzPct val="100000"/>
              <a:buChar char="●"/>
            </a:pPr>
            <a:r>
              <a:rPr lang="en" sz="3750" dirty="0">
                <a:solidFill>
                  <a:schemeClr val="dk1"/>
                </a:solidFill>
              </a:rPr>
              <a:t>Making recommendations based on what the community lacks = </a:t>
            </a:r>
            <a:r>
              <a:rPr lang="en" sz="3750" b="1" i="1" dirty="0">
                <a:solidFill>
                  <a:srgbClr val="FFC000"/>
                </a:solidFill>
              </a:rPr>
              <a:t>needs based</a:t>
            </a:r>
            <a:r>
              <a:rPr lang="en" sz="3750" i="1" dirty="0">
                <a:solidFill>
                  <a:schemeClr val="dk1"/>
                </a:solidFill>
              </a:rPr>
              <a:t> </a:t>
            </a:r>
            <a:endParaRPr sz="3750" i="1" dirty="0">
              <a:solidFill>
                <a:schemeClr val="dk1"/>
              </a:solidFill>
            </a:endParaRPr>
          </a:p>
          <a:p>
            <a:pPr marL="457200" lvl="0" indent="0" algn="l" rtl="0">
              <a:spcBef>
                <a:spcPts val="0"/>
              </a:spcBef>
              <a:spcAft>
                <a:spcPts val="0"/>
              </a:spcAft>
              <a:buNone/>
            </a:pPr>
            <a:endParaRPr sz="3750" dirty="0">
              <a:solidFill>
                <a:schemeClr val="dk1"/>
              </a:solidFill>
            </a:endParaRPr>
          </a:p>
          <a:p>
            <a:pPr marL="457200" lvl="0" indent="-341709" algn="l" rtl="0">
              <a:spcBef>
                <a:spcPts val="0"/>
              </a:spcBef>
              <a:spcAft>
                <a:spcPts val="0"/>
              </a:spcAft>
              <a:buClr>
                <a:schemeClr val="dk1"/>
              </a:buClr>
              <a:buSzPct val="100000"/>
              <a:buChar char="●"/>
            </a:pPr>
            <a:r>
              <a:rPr lang="en" sz="3750" dirty="0">
                <a:solidFill>
                  <a:schemeClr val="dk1"/>
                </a:solidFill>
              </a:rPr>
              <a:t>Making recommendations based on leveraging what a community already has = </a:t>
            </a:r>
            <a:r>
              <a:rPr lang="en" sz="3750" b="1" i="1" dirty="0">
                <a:solidFill>
                  <a:srgbClr val="FFC000"/>
                </a:solidFill>
              </a:rPr>
              <a:t>asset based</a:t>
            </a:r>
            <a:r>
              <a:rPr lang="en" sz="3750" dirty="0">
                <a:solidFill>
                  <a:schemeClr val="dk1"/>
                </a:solidFill>
              </a:rPr>
              <a:t> </a:t>
            </a:r>
            <a:endParaRPr sz="3750" dirty="0">
              <a:solidFill>
                <a:schemeClr val="dk1"/>
              </a:solidFill>
            </a:endParaRPr>
          </a:p>
          <a:p>
            <a:pPr marL="0" lvl="0" indent="0" algn="l" rtl="0">
              <a:spcBef>
                <a:spcPts val="0"/>
              </a:spcBef>
              <a:spcAft>
                <a:spcPts val="0"/>
              </a:spcAft>
              <a:buNone/>
            </a:pPr>
            <a:endParaRPr dirty="0"/>
          </a:p>
          <a:p>
            <a:pPr marL="0" lvl="0" indent="0" algn="l" rtl="0">
              <a:spcBef>
                <a:spcPts val="1200"/>
              </a:spcBef>
              <a:spcAft>
                <a:spcPts val="1200"/>
              </a:spcAft>
              <a:buNone/>
            </a:pP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3"/>
          <p:cNvSpPr txBox="1"/>
          <p:nvPr/>
        </p:nvSpPr>
        <p:spPr>
          <a:xfrm>
            <a:off x="4272625" y="1604288"/>
            <a:ext cx="3886200" cy="1816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 sz="2800">
                <a:solidFill>
                  <a:srgbClr val="3F3F3F"/>
                </a:solidFill>
                <a:latin typeface="Poppins"/>
                <a:ea typeface="Poppins"/>
                <a:cs typeface="Poppins"/>
                <a:sym typeface="Poppins"/>
              </a:rPr>
              <a:t>People and Communities</a:t>
            </a:r>
            <a:endParaRPr>
              <a:latin typeface="Poppins"/>
              <a:ea typeface="Poppins"/>
              <a:cs typeface="Poppins"/>
              <a:sym typeface="Poppins"/>
            </a:endParaRPr>
          </a:p>
          <a:p>
            <a:pPr marL="0" marR="0" lvl="0" indent="0" algn="l" rtl="0">
              <a:spcBef>
                <a:spcPts val="0"/>
              </a:spcBef>
              <a:spcAft>
                <a:spcPts val="0"/>
              </a:spcAft>
              <a:buNone/>
            </a:pPr>
            <a:r>
              <a:rPr lang="en" sz="2800">
                <a:solidFill>
                  <a:srgbClr val="3F3F3F"/>
                </a:solidFill>
                <a:latin typeface="Poppins"/>
                <a:ea typeface="Poppins"/>
                <a:cs typeface="Poppins"/>
                <a:sym typeface="Poppins"/>
              </a:rPr>
              <a:t>have </a:t>
            </a:r>
            <a:r>
              <a:rPr lang="en" sz="2800" i="1">
                <a:solidFill>
                  <a:srgbClr val="FFC000"/>
                </a:solidFill>
                <a:latin typeface="Poppins"/>
                <a:ea typeface="Poppins"/>
                <a:cs typeface="Poppins"/>
                <a:sym typeface="Poppins"/>
              </a:rPr>
              <a:t>deficiencies &amp; needs</a:t>
            </a:r>
            <a:endParaRPr sz="2800" i="1">
              <a:solidFill>
                <a:srgbClr val="FFC000"/>
              </a:solidFill>
              <a:latin typeface="Poppins"/>
              <a:ea typeface="Poppins"/>
              <a:cs typeface="Poppins"/>
              <a:sym typeface="Poppins"/>
            </a:endParaRPr>
          </a:p>
        </p:txBody>
      </p:sp>
      <p:sp>
        <p:nvSpPr>
          <p:cNvPr id="124" name="Google Shape;124;p23"/>
          <p:cNvSpPr txBox="1"/>
          <p:nvPr/>
        </p:nvSpPr>
        <p:spPr>
          <a:xfrm>
            <a:off x="4208675" y="3413606"/>
            <a:ext cx="4419600" cy="1385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 sz="2800">
                <a:solidFill>
                  <a:srgbClr val="3F3F3F"/>
                </a:solidFill>
                <a:latin typeface="Poppins"/>
                <a:ea typeface="Poppins"/>
                <a:cs typeface="Poppins"/>
                <a:sym typeface="Poppins"/>
              </a:rPr>
              <a:t>Individuals and Communities have </a:t>
            </a:r>
            <a:r>
              <a:rPr lang="en" sz="2800" i="1">
                <a:solidFill>
                  <a:srgbClr val="FFC000"/>
                </a:solidFill>
                <a:latin typeface="Poppins"/>
                <a:ea typeface="Poppins"/>
                <a:cs typeface="Poppins"/>
                <a:sym typeface="Poppins"/>
              </a:rPr>
              <a:t>assets and capacities</a:t>
            </a:r>
            <a:endParaRPr sz="2800" b="1" i="1">
              <a:solidFill>
                <a:srgbClr val="FFC000"/>
              </a:solidFill>
              <a:latin typeface="Poppins"/>
              <a:ea typeface="Poppins"/>
              <a:cs typeface="Poppins"/>
              <a:sym typeface="Poppins"/>
            </a:endParaRPr>
          </a:p>
        </p:txBody>
      </p:sp>
      <p:sp>
        <p:nvSpPr>
          <p:cNvPr id="125" name="Google Shape;125;p23" descr="Large confetti"/>
          <p:cNvSpPr txBox="1">
            <a:spLocks noGrp="1"/>
          </p:cNvSpPr>
          <p:nvPr>
            <p:ph type="title"/>
          </p:nvPr>
        </p:nvSpPr>
        <p:spPr>
          <a:xfrm>
            <a:off x="99850" y="421638"/>
            <a:ext cx="9938400" cy="572700"/>
          </a:xfrm>
          <a:prstGeom prst="rect">
            <a:avLst/>
          </a:prstGeom>
          <a:noFill/>
          <a:ln>
            <a:noFill/>
          </a:ln>
        </p:spPr>
        <p:txBody>
          <a:bodyPr spcFirstLastPara="1" wrap="square" lIns="91425" tIns="45700" rIns="91425" bIns="45700" anchor="ctr" anchorCtr="0">
            <a:normAutofit fontScale="90000"/>
          </a:bodyPr>
          <a:lstStyle/>
          <a:p>
            <a:pPr marL="0" lvl="0" indent="0" algn="l" rtl="0">
              <a:spcBef>
                <a:spcPts val="0"/>
              </a:spcBef>
              <a:spcAft>
                <a:spcPts val="0"/>
              </a:spcAft>
              <a:buClr>
                <a:srgbClr val="FFC000"/>
              </a:buClr>
              <a:buSzPct val="100000"/>
              <a:buFont typeface="Garamond"/>
              <a:buNone/>
            </a:pPr>
            <a:r>
              <a:rPr lang="en" sz="4000" b="1">
                <a:solidFill>
                  <a:srgbClr val="FFC000"/>
                </a:solidFill>
                <a:latin typeface="Poppins"/>
                <a:ea typeface="Poppins"/>
                <a:cs typeface="Poppins"/>
                <a:sym typeface="Poppins"/>
              </a:rPr>
              <a:t>Introducing ABCD: </a:t>
            </a:r>
            <a:endParaRPr sz="4000" b="1">
              <a:solidFill>
                <a:srgbClr val="FFC000"/>
              </a:solidFill>
              <a:latin typeface="Poppins"/>
              <a:ea typeface="Poppins"/>
              <a:cs typeface="Poppins"/>
              <a:sym typeface="Poppins"/>
            </a:endParaRPr>
          </a:p>
          <a:p>
            <a:pPr marL="0" lvl="0" indent="0" algn="l" rtl="0">
              <a:spcBef>
                <a:spcPts val="0"/>
              </a:spcBef>
              <a:spcAft>
                <a:spcPts val="0"/>
              </a:spcAft>
              <a:buClr>
                <a:srgbClr val="FFC000"/>
              </a:buClr>
              <a:buSzPct val="100000"/>
              <a:buFont typeface="Garamond"/>
              <a:buNone/>
            </a:pPr>
            <a:r>
              <a:rPr lang="en" sz="4000" b="1">
                <a:solidFill>
                  <a:srgbClr val="FFC000"/>
                </a:solidFill>
                <a:latin typeface="Poppins"/>
                <a:ea typeface="Poppins"/>
                <a:cs typeface="Poppins"/>
                <a:sym typeface="Poppins"/>
              </a:rPr>
              <a:t>THE DILEMMA</a:t>
            </a:r>
            <a:endParaRPr>
              <a:latin typeface="Poppins"/>
              <a:ea typeface="Poppins"/>
              <a:cs typeface="Poppins"/>
              <a:sym typeface="Poppins"/>
            </a:endParaRPr>
          </a:p>
        </p:txBody>
      </p:sp>
      <p:pic>
        <p:nvPicPr>
          <p:cNvPr id="126" name="Google Shape;126;p23"/>
          <p:cNvPicPr preferRelativeResize="0"/>
          <p:nvPr/>
        </p:nvPicPr>
        <p:blipFill rotWithShape="1">
          <a:blip r:embed="rId3">
            <a:alphaModFix/>
          </a:blip>
          <a:srcRect t="9722"/>
          <a:stretch/>
        </p:blipFill>
        <p:spPr>
          <a:xfrm>
            <a:off x="311700" y="1244399"/>
            <a:ext cx="2733700" cy="3518450"/>
          </a:xfrm>
          <a:prstGeom prst="rect">
            <a:avLst/>
          </a:prstGeom>
          <a:noFill/>
          <a:ln>
            <a:noFill/>
          </a:ln>
        </p:spPr>
      </p:pic>
      <p:sp>
        <p:nvSpPr>
          <p:cNvPr id="127" name="Google Shape;127;p23"/>
          <p:cNvSpPr/>
          <p:nvPr/>
        </p:nvSpPr>
        <p:spPr>
          <a:xfrm>
            <a:off x="3718825" y="2002294"/>
            <a:ext cx="489850" cy="854175"/>
          </a:xfrm>
          <a:custGeom>
            <a:avLst/>
            <a:gdLst/>
            <a:ahLst/>
            <a:cxnLst/>
            <a:rect l="l" t="t" r="r" b="b"/>
            <a:pathLst>
              <a:path w="19594" h="45556" extrusionOk="0">
                <a:moveTo>
                  <a:pt x="0" y="0"/>
                </a:moveTo>
                <a:lnTo>
                  <a:pt x="19594" y="16655"/>
                </a:lnTo>
                <a:lnTo>
                  <a:pt x="980" y="45556"/>
                </a:lnTo>
              </a:path>
            </a:pathLst>
          </a:custGeom>
          <a:noFill/>
          <a:ln w="9525" cap="flat" cmpd="sng">
            <a:solidFill>
              <a:schemeClr val="dk2"/>
            </a:solidFill>
            <a:prstDash val="solid"/>
            <a:round/>
            <a:headEnd type="none" w="med" len="med"/>
            <a:tailEnd type="none" w="med" len="med"/>
          </a:ln>
        </p:spPr>
      </p:sp>
      <p:sp>
        <p:nvSpPr>
          <p:cNvPr id="128" name="Google Shape;128;p23"/>
          <p:cNvSpPr/>
          <p:nvPr/>
        </p:nvSpPr>
        <p:spPr>
          <a:xfrm>
            <a:off x="3565075" y="3356550"/>
            <a:ext cx="489850" cy="854175"/>
          </a:xfrm>
          <a:custGeom>
            <a:avLst/>
            <a:gdLst/>
            <a:ahLst/>
            <a:cxnLst/>
            <a:rect l="l" t="t" r="r" b="b"/>
            <a:pathLst>
              <a:path w="19594" h="45556" extrusionOk="0">
                <a:moveTo>
                  <a:pt x="0" y="0"/>
                </a:moveTo>
                <a:lnTo>
                  <a:pt x="19594" y="16655"/>
                </a:lnTo>
                <a:lnTo>
                  <a:pt x="980" y="45556"/>
                </a:lnTo>
              </a:path>
            </a:pathLst>
          </a:custGeom>
          <a:noFill/>
          <a:ln w="9525" cap="flat" cmpd="sng">
            <a:solidFill>
              <a:schemeClr val="dk2"/>
            </a:solidFill>
            <a:prstDash val="solid"/>
            <a:round/>
            <a:headEnd type="none" w="med" len="med"/>
            <a:tailEnd type="none" w="med" len="med"/>
          </a:ln>
        </p:spPr>
      </p:sp>
    </p:spTree>
  </p:cSld>
  <p:clrMapOvr>
    <a:masterClrMapping/>
  </p:clrMapOvr>
  <p:transition>
    <p:push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4" descr="Large confetti"/>
          <p:cNvSpPr txBox="1">
            <a:spLocks noGrp="1"/>
          </p:cNvSpPr>
          <p:nvPr>
            <p:ph type="title"/>
          </p:nvPr>
        </p:nvSpPr>
        <p:spPr>
          <a:xfrm>
            <a:off x="405950" y="215825"/>
            <a:ext cx="8520600" cy="5727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FFC000"/>
              </a:buClr>
              <a:buSzPts val="4000"/>
              <a:buFont typeface="Garamond"/>
              <a:buNone/>
            </a:pPr>
            <a:r>
              <a:rPr lang="en" sz="4000" b="1">
                <a:solidFill>
                  <a:srgbClr val="FFC000"/>
                </a:solidFill>
                <a:latin typeface="Lalezar"/>
                <a:ea typeface="Lalezar"/>
                <a:cs typeface="Lalezar"/>
                <a:sym typeface="Lalezar"/>
              </a:rPr>
              <a:t>NEIGHBORHOOD NEEDS MAP</a:t>
            </a:r>
            <a:endParaRPr>
              <a:latin typeface="Lalezar"/>
              <a:ea typeface="Lalezar"/>
              <a:cs typeface="Lalezar"/>
              <a:sym typeface="Lalezar"/>
            </a:endParaRPr>
          </a:p>
        </p:txBody>
      </p:sp>
      <p:grpSp>
        <p:nvGrpSpPr>
          <p:cNvPr id="135" name="Google Shape;135;p24"/>
          <p:cNvGrpSpPr/>
          <p:nvPr/>
        </p:nvGrpSpPr>
        <p:grpSpPr>
          <a:xfrm>
            <a:off x="781071" y="1076915"/>
            <a:ext cx="8016621" cy="3579910"/>
            <a:chOff x="932" y="1182"/>
            <a:chExt cx="4062" cy="2100"/>
          </a:xfrm>
        </p:grpSpPr>
        <p:sp>
          <p:nvSpPr>
            <p:cNvPr id="136" name="Google Shape;136;p24"/>
            <p:cNvSpPr/>
            <p:nvPr/>
          </p:nvSpPr>
          <p:spPr>
            <a:xfrm>
              <a:off x="932" y="1182"/>
              <a:ext cx="3900" cy="2100"/>
            </a:xfrm>
            <a:prstGeom prst="rect">
              <a:avLst/>
            </a:prstGeom>
            <a:solidFill>
              <a:schemeClr val="lt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400">
                <a:solidFill>
                  <a:srgbClr val="262626"/>
                </a:solidFill>
                <a:latin typeface="Verdana"/>
                <a:ea typeface="Verdana"/>
                <a:cs typeface="Verdana"/>
                <a:sym typeface="Verdana"/>
              </a:endParaRPr>
            </a:p>
          </p:txBody>
        </p:sp>
        <p:sp>
          <p:nvSpPr>
            <p:cNvPr id="137" name="Google Shape;137;p24"/>
            <p:cNvSpPr/>
            <p:nvPr/>
          </p:nvSpPr>
          <p:spPr>
            <a:xfrm>
              <a:off x="1632" y="1692"/>
              <a:ext cx="2400" cy="1200"/>
            </a:xfrm>
            <a:prstGeom prst="rect">
              <a:avLst/>
            </a:prstGeom>
            <a:solidFill>
              <a:schemeClr val="lt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Verdana"/>
                <a:ea typeface="Verdana"/>
                <a:cs typeface="Verdana"/>
                <a:sym typeface="Verdana"/>
              </a:endParaRPr>
            </a:p>
          </p:txBody>
        </p:sp>
        <p:sp>
          <p:nvSpPr>
            <p:cNvPr id="138" name="Google Shape;138;p24"/>
            <p:cNvSpPr/>
            <p:nvPr/>
          </p:nvSpPr>
          <p:spPr>
            <a:xfrm>
              <a:off x="2142" y="1968"/>
              <a:ext cx="1500" cy="600"/>
            </a:xfrm>
            <a:prstGeom prst="rect">
              <a:avLst/>
            </a:prstGeom>
            <a:solidFill>
              <a:schemeClr val="lt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400">
                <a:solidFill>
                  <a:schemeClr val="dk1"/>
                </a:solidFill>
                <a:latin typeface="Verdana"/>
                <a:ea typeface="Verdana"/>
                <a:cs typeface="Verdana"/>
                <a:sym typeface="Verdana"/>
              </a:endParaRPr>
            </a:p>
          </p:txBody>
        </p:sp>
        <p:sp>
          <p:nvSpPr>
            <p:cNvPr id="139" name="Google Shape;139;p24"/>
            <p:cNvSpPr txBox="1"/>
            <p:nvPr/>
          </p:nvSpPr>
          <p:spPr>
            <a:xfrm>
              <a:off x="1192" y="2907"/>
              <a:ext cx="900" cy="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 sz="2000">
                  <a:solidFill>
                    <a:srgbClr val="3F3F3F"/>
                  </a:solidFill>
                  <a:latin typeface="Poppins"/>
                  <a:ea typeface="Poppins"/>
                  <a:cs typeface="Poppins"/>
                  <a:sym typeface="Poppins"/>
                </a:rPr>
                <a:t>Lead Poisoning</a:t>
              </a:r>
              <a:endParaRPr sz="1000">
                <a:latin typeface="Poppins"/>
                <a:ea typeface="Poppins"/>
                <a:cs typeface="Poppins"/>
                <a:sym typeface="Poppins"/>
              </a:endParaRPr>
            </a:p>
          </p:txBody>
        </p:sp>
        <p:sp>
          <p:nvSpPr>
            <p:cNvPr id="140" name="Google Shape;140;p24"/>
            <p:cNvSpPr txBox="1"/>
            <p:nvPr/>
          </p:nvSpPr>
          <p:spPr>
            <a:xfrm>
              <a:off x="3739" y="2982"/>
              <a:ext cx="900" cy="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 sz="2000">
                  <a:solidFill>
                    <a:srgbClr val="3F3F3F"/>
                  </a:solidFill>
                  <a:latin typeface="Poppins"/>
                  <a:ea typeface="Poppins"/>
                  <a:cs typeface="Poppins"/>
                  <a:sym typeface="Poppins"/>
                </a:rPr>
                <a:t>Dropouts</a:t>
              </a:r>
              <a:endParaRPr sz="1000">
                <a:latin typeface="Poppins"/>
                <a:ea typeface="Poppins"/>
                <a:cs typeface="Poppins"/>
                <a:sym typeface="Poppins"/>
              </a:endParaRPr>
            </a:p>
          </p:txBody>
        </p:sp>
        <p:sp>
          <p:nvSpPr>
            <p:cNvPr id="141" name="Google Shape;141;p24"/>
            <p:cNvSpPr txBox="1"/>
            <p:nvPr/>
          </p:nvSpPr>
          <p:spPr>
            <a:xfrm>
              <a:off x="1189" y="1371"/>
              <a:ext cx="1500" cy="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 sz="2000">
                  <a:solidFill>
                    <a:srgbClr val="3F3F3F"/>
                  </a:solidFill>
                  <a:latin typeface="Poppins"/>
                  <a:ea typeface="Poppins"/>
                  <a:cs typeface="Poppins"/>
                  <a:sym typeface="Poppins"/>
                </a:rPr>
                <a:t>Unemployment</a:t>
              </a:r>
              <a:endParaRPr sz="1000">
                <a:latin typeface="Poppins"/>
                <a:ea typeface="Poppins"/>
                <a:cs typeface="Poppins"/>
                <a:sym typeface="Poppins"/>
              </a:endParaRPr>
            </a:p>
          </p:txBody>
        </p:sp>
        <p:sp>
          <p:nvSpPr>
            <p:cNvPr id="142" name="Google Shape;142;p24"/>
            <p:cNvSpPr txBox="1"/>
            <p:nvPr/>
          </p:nvSpPr>
          <p:spPr>
            <a:xfrm>
              <a:off x="974" y="2161"/>
              <a:ext cx="900" cy="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 sz="2000">
                  <a:solidFill>
                    <a:srgbClr val="3F3F3F"/>
                  </a:solidFill>
                  <a:latin typeface="Poppins"/>
                  <a:ea typeface="Poppins"/>
                  <a:cs typeface="Poppins"/>
                  <a:sym typeface="Poppins"/>
                </a:rPr>
                <a:t>Gangs</a:t>
              </a:r>
              <a:endParaRPr sz="1000"/>
            </a:p>
          </p:txBody>
        </p:sp>
        <p:sp>
          <p:nvSpPr>
            <p:cNvPr id="143" name="Google Shape;143;p24"/>
            <p:cNvSpPr txBox="1"/>
            <p:nvPr/>
          </p:nvSpPr>
          <p:spPr>
            <a:xfrm>
              <a:off x="4094" y="2160"/>
              <a:ext cx="900" cy="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 sz="2000">
                  <a:solidFill>
                    <a:srgbClr val="3F3F3F"/>
                  </a:solidFill>
                  <a:latin typeface="Poppins"/>
                  <a:ea typeface="Poppins"/>
                  <a:cs typeface="Poppins"/>
                  <a:sym typeface="Poppins"/>
                </a:rPr>
                <a:t>Illiteracy</a:t>
              </a:r>
              <a:endParaRPr sz="1000">
                <a:latin typeface="Poppins"/>
                <a:ea typeface="Poppins"/>
                <a:cs typeface="Poppins"/>
                <a:sym typeface="Poppins"/>
              </a:endParaRPr>
            </a:p>
          </p:txBody>
        </p:sp>
        <p:sp>
          <p:nvSpPr>
            <p:cNvPr id="144" name="Google Shape;144;p24"/>
            <p:cNvSpPr txBox="1"/>
            <p:nvPr/>
          </p:nvSpPr>
          <p:spPr>
            <a:xfrm>
              <a:off x="3259" y="1377"/>
              <a:ext cx="1500" cy="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 sz="2000">
                  <a:solidFill>
                    <a:srgbClr val="3F3F3F"/>
                  </a:solidFill>
                  <a:latin typeface="Poppins"/>
                  <a:ea typeface="Poppins"/>
                  <a:cs typeface="Poppins"/>
                  <a:sym typeface="Poppins"/>
                </a:rPr>
                <a:t>Missing School</a:t>
              </a:r>
              <a:endParaRPr sz="1000">
                <a:latin typeface="Poppins"/>
                <a:ea typeface="Poppins"/>
                <a:cs typeface="Poppins"/>
                <a:sym typeface="Poppins"/>
              </a:endParaRPr>
            </a:p>
          </p:txBody>
        </p:sp>
        <p:sp>
          <p:nvSpPr>
            <p:cNvPr id="145" name="Google Shape;145;p24"/>
            <p:cNvSpPr txBox="1"/>
            <p:nvPr/>
          </p:nvSpPr>
          <p:spPr>
            <a:xfrm>
              <a:off x="1656" y="1692"/>
              <a:ext cx="1200" cy="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 sz="2000">
                  <a:solidFill>
                    <a:srgbClr val="3F3F3F"/>
                  </a:solidFill>
                  <a:latin typeface="Poppins"/>
                  <a:ea typeface="Poppins"/>
                  <a:cs typeface="Poppins"/>
                  <a:sym typeface="Poppins"/>
                </a:rPr>
                <a:t>Broken Families</a:t>
              </a:r>
              <a:endParaRPr sz="1000">
                <a:latin typeface="Poppins"/>
                <a:ea typeface="Poppins"/>
                <a:cs typeface="Poppins"/>
                <a:sym typeface="Poppins"/>
              </a:endParaRPr>
            </a:p>
          </p:txBody>
        </p:sp>
        <p:sp>
          <p:nvSpPr>
            <p:cNvPr id="146" name="Google Shape;146;p24"/>
            <p:cNvSpPr txBox="1"/>
            <p:nvPr/>
          </p:nvSpPr>
          <p:spPr>
            <a:xfrm>
              <a:off x="3096" y="1692"/>
              <a:ext cx="1200" cy="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 sz="2000">
                  <a:solidFill>
                    <a:srgbClr val="3F3F3F"/>
                  </a:solidFill>
                  <a:latin typeface="Poppins"/>
                  <a:ea typeface="Poppins"/>
                  <a:cs typeface="Poppins"/>
                  <a:sym typeface="Poppins"/>
                </a:rPr>
                <a:t>Slum Housing</a:t>
              </a:r>
              <a:endParaRPr sz="1000">
                <a:latin typeface="Poppins"/>
                <a:ea typeface="Poppins"/>
                <a:cs typeface="Poppins"/>
                <a:sym typeface="Poppins"/>
              </a:endParaRPr>
            </a:p>
          </p:txBody>
        </p:sp>
        <p:sp>
          <p:nvSpPr>
            <p:cNvPr id="147" name="Google Shape;147;p24"/>
            <p:cNvSpPr txBox="1"/>
            <p:nvPr/>
          </p:nvSpPr>
          <p:spPr>
            <a:xfrm>
              <a:off x="2272" y="2595"/>
              <a:ext cx="1500" cy="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 sz="2000">
                  <a:solidFill>
                    <a:srgbClr val="3F3F3F"/>
                  </a:solidFill>
                  <a:latin typeface="Poppins"/>
                  <a:ea typeface="Poppins"/>
                  <a:cs typeface="Poppins"/>
                  <a:sym typeface="Poppins"/>
                </a:rPr>
                <a:t>Welfare Recipients</a:t>
              </a:r>
              <a:endParaRPr sz="1000">
                <a:latin typeface="Poppins"/>
                <a:ea typeface="Poppins"/>
                <a:cs typeface="Poppins"/>
                <a:sym typeface="Poppins"/>
              </a:endParaRPr>
            </a:p>
          </p:txBody>
        </p:sp>
        <p:sp>
          <p:nvSpPr>
            <p:cNvPr id="148" name="Google Shape;148;p24"/>
            <p:cNvSpPr txBox="1"/>
            <p:nvPr/>
          </p:nvSpPr>
          <p:spPr>
            <a:xfrm>
              <a:off x="2160" y="2090"/>
              <a:ext cx="600" cy="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 sz="1800">
                  <a:solidFill>
                    <a:srgbClr val="3F3F3F"/>
                  </a:solidFill>
                  <a:latin typeface="Poppins"/>
                  <a:ea typeface="Poppins"/>
                  <a:cs typeface="Poppins"/>
                  <a:sym typeface="Poppins"/>
                </a:rPr>
                <a:t>Child Abuse</a:t>
              </a:r>
              <a:endParaRPr sz="1800">
                <a:solidFill>
                  <a:srgbClr val="3F3F3F"/>
                </a:solidFill>
                <a:latin typeface="Poppins"/>
                <a:ea typeface="Poppins"/>
                <a:cs typeface="Poppins"/>
                <a:sym typeface="Poppins"/>
              </a:endParaRPr>
            </a:p>
          </p:txBody>
        </p:sp>
        <p:sp>
          <p:nvSpPr>
            <p:cNvPr id="149" name="Google Shape;149;p24"/>
            <p:cNvSpPr txBox="1"/>
            <p:nvPr/>
          </p:nvSpPr>
          <p:spPr>
            <a:xfrm>
              <a:off x="2604" y="2158"/>
              <a:ext cx="600" cy="300"/>
            </a:xfrm>
            <a:prstGeom prst="rect">
              <a:avLst/>
            </a:prstGeom>
            <a:noFill/>
            <a:ln>
              <a:noFill/>
            </a:ln>
          </p:spPr>
          <p:txBody>
            <a:bodyPr spcFirstLastPara="1" wrap="square" lIns="114300" tIns="45700" rIns="91425" bIns="45700" anchor="t" anchorCtr="0">
              <a:spAutoFit/>
            </a:bodyPr>
            <a:lstStyle/>
            <a:p>
              <a:pPr marL="0" marR="0" lvl="0" indent="0" algn="l" rtl="0">
                <a:spcBef>
                  <a:spcPts val="0"/>
                </a:spcBef>
                <a:spcAft>
                  <a:spcPts val="0"/>
                </a:spcAft>
                <a:buNone/>
              </a:pPr>
              <a:r>
                <a:rPr lang="en" sz="1800">
                  <a:solidFill>
                    <a:srgbClr val="3F3F3F"/>
                  </a:solidFill>
                  <a:latin typeface="Poppins"/>
                  <a:ea typeface="Poppins"/>
                  <a:cs typeface="Poppins"/>
                  <a:sym typeface="Poppins"/>
                </a:rPr>
                <a:t>Crime</a:t>
              </a:r>
              <a:endParaRPr sz="800">
                <a:latin typeface="Poppins"/>
                <a:ea typeface="Poppins"/>
                <a:cs typeface="Poppins"/>
                <a:sym typeface="Poppins"/>
              </a:endParaRPr>
            </a:p>
          </p:txBody>
        </p:sp>
        <p:cxnSp>
          <p:nvCxnSpPr>
            <p:cNvPr id="150" name="Google Shape;150;p24"/>
            <p:cNvCxnSpPr/>
            <p:nvPr/>
          </p:nvCxnSpPr>
          <p:spPr>
            <a:xfrm>
              <a:off x="2880" y="1264"/>
              <a:ext cx="0" cy="600"/>
            </a:xfrm>
            <a:prstGeom prst="straightConnector1">
              <a:avLst/>
            </a:prstGeom>
            <a:noFill/>
            <a:ln w="9525" cap="flat" cmpd="sng">
              <a:solidFill>
                <a:schemeClr val="dk1"/>
              </a:solidFill>
              <a:prstDash val="dash"/>
              <a:round/>
              <a:headEnd type="none" w="med" len="med"/>
              <a:tailEnd type="none" w="med" len="med"/>
            </a:ln>
          </p:spPr>
        </p:cxnSp>
        <p:cxnSp>
          <p:nvCxnSpPr>
            <p:cNvPr id="151" name="Google Shape;151;p24"/>
            <p:cNvCxnSpPr/>
            <p:nvPr/>
          </p:nvCxnSpPr>
          <p:spPr>
            <a:xfrm>
              <a:off x="932" y="2712"/>
              <a:ext cx="600" cy="0"/>
            </a:xfrm>
            <a:prstGeom prst="straightConnector1">
              <a:avLst/>
            </a:prstGeom>
            <a:noFill/>
            <a:ln w="9525" cap="flat" cmpd="sng">
              <a:solidFill>
                <a:schemeClr val="dk1"/>
              </a:solidFill>
              <a:prstDash val="dash"/>
              <a:round/>
              <a:headEnd type="none" w="med" len="med"/>
              <a:tailEnd type="none" w="med" len="med"/>
            </a:ln>
          </p:spPr>
        </p:cxnSp>
        <p:cxnSp>
          <p:nvCxnSpPr>
            <p:cNvPr id="152" name="Google Shape;152;p24"/>
            <p:cNvCxnSpPr/>
            <p:nvPr/>
          </p:nvCxnSpPr>
          <p:spPr>
            <a:xfrm>
              <a:off x="4128" y="2712"/>
              <a:ext cx="600" cy="0"/>
            </a:xfrm>
            <a:prstGeom prst="straightConnector1">
              <a:avLst/>
            </a:prstGeom>
            <a:noFill/>
            <a:ln w="9525" cap="flat" cmpd="sng">
              <a:solidFill>
                <a:schemeClr val="dk1"/>
              </a:solidFill>
              <a:prstDash val="dash"/>
              <a:round/>
              <a:headEnd type="none" w="med" len="med"/>
              <a:tailEnd type="none" w="med" len="med"/>
            </a:ln>
          </p:spPr>
        </p:cxnSp>
        <p:cxnSp>
          <p:nvCxnSpPr>
            <p:cNvPr id="153" name="Google Shape;153;p24"/>
            <p:cNvCxnSpPr/>
            <p:nvPr/>
          </p:nvCxnSpPr>
          <p:spPr>
            <a:xfrm>
              <a:off x="2880" y="2856"/>
              <a:ext cx="0" cy="300"/>
            </a:xfrm>
            <a:prstGeom prst="straightConnector1">
              <a:avLst/>
            </a:prstGeom>
            <a:noFill/>
            <a:ln w="9525" cap="flat" cmpd="sng">
              <a:solidFill>
                <a:schemeClr val="dk1"/>
              </a:solidFill>
              <a:prstDash val="dash"/>
              <a:round/>
              <a:headEnd type="none" w="med" len="med"/>
              <a:tailEnd type="none" w="med" len="med"/>
            </a:ln>
          </p:spPr>
        </p:cxnSp>
        <p:cxnSp>
          <p:nvCxnSpPr>
            <p:cNvPr id="154" name="Google Shape;154;p24"/>
            <p:cNvCxnSpPr/>
            <p:nvPr/>
          </p:nvCxnSpPr>
          <p:spPr>
            <a:xfrm flipH="1">
              <a:off x="1512" y="2568"/>
              <a:ext cx="600" cy="300"/>
            </a:xfrm>
            <a:prstGeom prst="straightConnector1">
              <a:avLst/>
            </a:prstGeom>
            <a:noFill/>
            <a:ln w="9525" cap="flat" cmpd="sng">
              <a:solidFill>
                <a:schemeClr val="dk1"/>
              </a:solidFill>
              <a:prstDash val="dash"/>
              <a:round/>
              <a:headEnd type="none" w="med" len="med"/>
              <a:tailEnd type="none" w="med" len="med"/>
            </a:ln>
          </p:spPr>
        </p:cxnSp>
        <p:cxnSp>
          <p:nvCxnSpPr>
            <p:cNvPr id="155" name="Google Shape;155;p24"/>
            <p:cNvCxnSpPr/>
            <p:nvPr/>
          </p:nvCxnSpPr>
          <p:spPr>
            <a:xfrm>
              <a:off x="3648" y="2520"/>
              <a:ext cx="600" cy="300"/>
            </a:xfrm>
            <a:prstGeom prst="straightConnector1">
              <a:avLst/>
            </a:prstGeom>
            <a:noFill/>
            <a:ln w="9525" cap="flat" cmpd="sng">
              <a:solidFill>
                <a:schemeClr val="dk1"/>
              </a:solidFill>
              <a:prstDash val="dash"/>
              <a:round/>
              <a:headEnd type="none" w="med" len="med"/>
              <a:tailEnd type="none" w="med" len="med"/>
            </a:ln>
          </p:spPr>
        </p:cxnSp>
        <p:cxnSp>
          <p:nvCxnSpPr>
            <p:cNvPr id="156" name="Google Shape;156;p24"/>
            <p:cNvCxnSpPr/>
            <p:nvPr/>
          </p:nvCxnSpPr>
          <p:spPr>
            <a:xfrm>
              <a:off x="2640" y="1972"/>
              <a:ext cx="0" cy="600"/>
            </a:xfrm>
            <a:prstGeom prst="straightConnector1">
              <a:avLst/>
            </a:prstGeom>
            <a:noFill/>
            <a:ln w="9525" cap="flat" cmpd="sng">
              <a:solidFill>
                <a:schemeClr val="dk1"/>
              </a:solidFill>
              <a:prstDash val="dash"/>
              <a:round/>
              <a:headEnd type="none" w="med" len="med"/>
              <a:tailEnd type="none" w="med" len="med"/>
            </a:ln>
          </p:spPr>
        </p:cxnSp>
        <p:cxnSp>
          <p:nvCxnSpPr>
            <p:cNvPr id="157" name="Google Shape;157;p24"/>
            <p:cNvCxnSpPr/>
            <p:nvPr/>
          </p:nvCxnSpPr>
          <p:spPr>
            <a:xfrm>
              <a:off x="3071" y="1972"/>
              <a:ext cx="0" cy="600"/>
            </a:xfrm>
            <a:prstGeom prst="straightConnector1">
              <a:avLst/>
            </a:prstGeom>
            <a:noFill/>
            <a:ln w="9525" cap="flat" cmpd="sng">
              <a:solidFill>
                <a:schemeClr val="dk1"/>
              </a:solidFill>
              <a:prstDash val="dash"/>
              <a:round/>
              <a:headEnd type="none" w="med" len="med"/>
              <a:tailEnd type="none" w="med" len="med"/>
            </a:ln>
          </p:spPr>
        </p:cxnSp>
        <p:cxnSp>
          <p:nvCxnSpPr>
            <p:cNvPr id="158" name="Google Shape;158;p24"/>
            <p:cNvCxnSpPr/>
            <p:nvPr/>
          </p:nvCxnSpPr>
          <p:spPr>
            <a:xfrm flipH="1">
              <a:off x="1032" y="1800"/>
              <a:ext cx="600" cy="300"/>
            </a:xfrm>
            <a:prstGeom prst="straightConnector1">
              <a:avLst/>
            </a:prstGeom>
            <a:noFill/>
            <a:ln w="9525" cap="flat" cmpd="sng">
              <a:solidFill>
                <a:schemeClr val="dk1"/>
              </a:solidFill>
              <a:prstDash val="dash"/>
              <a:round/>
              <a:headEnd type="none" w="med" len="med"/>
              <a:tailEnd type="none" w="med" len="med"/>
            </a:ln>
          </p:spPr>
        </p:cxnSp>
        <p:cxnSp>
          <p:nvCxnSpPr>
            <p:cNvPr id="159" name="Google Shape;159;p24"/>
            <p:cNvCxnSpPr/>
            <p:nvPr/>
          </p:nvCxnSpPr>
          <p:spPr>
            <a:xfrm>
              <a:off x="4128" y="1800"/>
              <a:ext cx="600" cy="300"/>
            </a:xfrm>
            <a:prstGeom prst="straightConnector1">
              <a:avLst/>
            </a:prstGeom>
            <a:noFill/>
            <a:ln w="9525" cap="flat" cmpd="sng">
              <a:solidFill>
                <a:schemeClr val="dk1"/>
              </a:solidFill>
              <a:prstDash val="dash"/>
              <a:round/>
              <a:headEnd type="none" w="med" len="med"/>
              <a:tailEnd type="none" w="med" len="med"/>
            </a:ln>
          </p:spPr>
        </p:cxnSp>
        <p:cxnSp>
          <p:nvCxnSpPr>
            <p:cNvPr id="160" name="Google Shape;160;p24"/>
            <p:cNvCxnSpPr/>
            <p:nvPr/>
          </p:nvCxnSpPr>
          <p:spPr>
            <a:xfrm>
              <a:off x="3096" y="2232"/>
              <a:ext cx="600" cy="0"/>
            </a:xfrm>
            <a:prstGeom prst="straightConnector1">
              <a:avLst/>
            </a:prstGeom>
            <a:noFill/>
            <a:ln w="9525" cap="flat" cmpd="sng">
              <a:solidFill>
                <a:schemeClr val="dk1"/>
              </a:solidFill>
              <a:prstDash val="dash"/>
              <a:round/>
              <a:headEnd type="none" w="med" len="med"/>
              <a:tailEnd type="none" w="med" len="med"/>
            </a:ln>
          </p:spPr>
        </p:cxnSp>
      </p:grpSp>
      <p:sp>
        <p:nvSpPr>
          <p:cNvPr id="161" name="Google Shape;161;p24"/>
          <p:cNvSpPr txBox="1"/>
          <p:nvPr/>
        </p:nvSpPr>
        <p:spPr>
          <a:xfrm>
            <a:off x="4972412" y="2894678"/>
            <a:ext cx="1326300" cy="591000"/>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None/>
            </a:pPr>
            <a:r>
              <a:rPr lang="en" sz="1800">
                <a:solidFill>
                  <a:srgbClr val="3F3F3F"/>
                </a:solidFill>
                <a:latin typeface="Poppins"/>
                <a:ea typeface="Poppins"/>
                <a:cs typeface="Poppins"/>
                <a:sym typeface="Poppins"/>
              </a:rPr>
              <a:t>Mental Disability</a:t>
            </a:r>
            <a:endParaRPr sz="1000">
              <a:solidFill>
                <a:srgbClr val="3F3F3F"/>
              </a:solidFill>
              <a:latin typeface="Poppins"/>
              <a:ea typeface="Poppins"/>
              <a:cs typeface="Poppins"/>
              <a:sym typeface="Poppins"/>
            </a:endParaRPr>
          </a:p>
        </p:txBody>
      </p:sp>
      <p:sp>
        <p:nvSpPr>
          <p:cNvPr id="162" name="Google Shape;162;p24"/>
          <p:cNvSpPr txBox="1"/>
          <p:nvPr/>
        </p:nvSpPr>
        <p:spPr>
          <a:xfrm>
            <a:off x="5043499" y="2499604"/>
            <a:ext cx="11841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 sz="1800">
                <a:solidFill>
                  <a:srgbClr val="3F3F3F"/>
                </a:solidFill>
                <a:latin typeface="Poppins"/>
                <a:ea typeface="Poppins"/>
                <a:cs typeface="Poppins"/>
                <a:sym typeface="Poppins"/>
              </a:rPr>
              <a:t>Graffiti</a:t>
            </a:r>
            <a:endParaRPr sz="800">
              <a:latin typeface="Poppins"/>
              <a:ea typeface="Poppins"/>
              <a:cs typeface="Poppins"/>
              <a:sym typeface="Poppins"/>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1840</Words>
  <Application>Microsoft Macintosh PowerPoint</Application>
  <PresentationFormat>On-screen Show (16:9)</PresentationFormat>
  <Paragraphs>140</Paragraphs>
  <Slides>20</Slides>
  <Notes>20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20</vt:i4>
      </vt:variant>
    </vt:vector>
  </HeadingPairs>
  <TitlesOfParts>
    <vt:vector size="29" baseType="lpstr">
      <vt:lpstr>Times New Roman</vt:lpstr>
      <vt:lpstr>Corbel</vt:lpstr>
      <vt:lpstr>Calibri</vt:lpstr>
      <vt:lpstr>Arial</vt:lpstr>
      <vt:lpstr>Garamond</vt:lpstr>
      <vt:lpstr>Verdana</vt:lpstr>
      <vt:lpstr>Lalezar</vt:lpstr>
      <vt:lpstr>Poppins</vt:lpstr>
      <vt:lpstr>Simple Light</vt:lpstr>
      <vt:lpstr> Exploring Asset-Based Community Development:  The Tale of Two Cities </vt:lpstr>
      <vt:lpstr>Let’s start with a thought exercise…</vt:lpstr>
      <vt:lpstr>You are invited by a community to come spend some time there so that you can advise their leadership on policy recommendations.</vt:lpstr>
      <vt:lpstr>Group A’s Observations/Data</vt:lpstr>
      <vt:lpstr>Group B’s Observations/Data</vt:lpstr>
      <vt:lpstr>These are observations of the SAME community </vt:lpstr>
      <vt:lpstr>Reflection</vt:lpstr>
      <vt:lpstr>Introducing ABCD:  THE DILEMMA</vt:lpstr>
      <vt:lpstr>NEIGHBORHOOD NEEDS MAP</vt:lpstr>
      <vt:lpstr>EFFECTS OF A NEEDS APPROACH </vt:lpstr>
      <vt:lpstr>PowerPoint Presentation</vt:lpstr>
      <vt:lpstr>PowerPoint Presentation</vt:lpstr>
      <vt:lpstr>ABCD Principles</vt:lpstr>
      <vt:lpstr>PowerPoint Presentation</vt:lpstr>
      <vt:lpstr>PowerPoint Presentation</vt:lpstr>
      <vt:lpstr>PowerPoint Presentation</vt:lpstr>
      <vt:lpstr>PowerPoint Presentation</vt:lpstr>
      <vt:lpstr>PowerPoint Presentation</vt:lpstr>
      <vt:lpstr>ABCD and Serve-Learn-Sustain</vt:lpstr>
      <vt:lpstr>Some of our favorite ABCD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Exploring Asset-Based Community Development:  The Tale of Two Cities </dc:title>
  <cp:lastModifiedBy>Yow, Ruth C</cp:lastModifiedBy>
  <cp:revision>1</cp:revision>
  <dcterms:modified xsi:type="dcterms:W3CDTF">2022-04-29T15:33:04Z</dcterms:modified>
</cp:coreProperties>
</file>