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 id="2147483656" r:id="rId2"/>
  </p:sldMasterIdLst>
  <p:notesMasterIdLst>
    <p:notesMasterId r:id="rId21"/>
  </p:notesMasterIdLst>
  <p:sldIdLst>
    <p:sldId id="256" r:id="rId3"/>
    <p:sldId id="257" r:id="rId4"/>
    <p:sldId id="275" r:id="rId5"/>
    <p:sldId id="281" r:id="rId6"/>
    <p:sldId id="276" r:id="rId7"/>
    <p:sldId id="263" r:id="rId8"/>
    <p:sldId id="258" r:id="rId9"/>
    <p:sldId id="259" r:id="rId10"/>
    <p:sldId id="260" r:id="rId11"/>
    <p:sldId id="261" r:id="rId12"/>
    <p:sldId id="277" r:id="rId13"/>
    <p:sldId id="268" r:id="rId14"/>
    <p:sldId id="274" r:id="rId15"/>
    <p:sldId id="265" r:id="rId16"/>
    <p:sldId id="278" r:id="rId17"/>
    <p:sldId id="282" r:id="rId18"/>
    <p:sldId id="273" r:id="rId19"/>
    <p:sldId id="271"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Roboto Light" panose="020000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vin Lanza" initial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E5DC9D5-93AE-4000-9A05-9682C3FE5C8A}">
  <a:tblStyle styleId="{DE5DC9D5-93AE-4000-9A05-9682C3FE5C8A}"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38"/>
    <p:restoredTop sz="78310" autoAdjust="0"/>
  </p:normalViewPr>
  <p:slideViewPr>
    <p:cSldViewPr snapToGrid="0">
      <p:cViewPr varScale="1">
        <p:scale>
          <a:sx n="95" d="100"/>
          <a:sy n="95" d="100"/>
        </p:scale>
        <p:origin x="72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commentAuthors" Target="commentAuthor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2F6393-404A-2C46-A38B-FBAA06157094}"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03611D5E-A616-804E-A051-BCCC3231EC7A}">
      <dgm:prSet phldrT="[Text]"/>
      <dgm:spPr/>
      <dgm:t>
        <a:bodyPr/>
        <a:lstStyle/>
        <a:p>
          <a:r>
            <a:rPr lang="en-US" dirty="0"/>
            <a:t>Ecological</a:t>
          </a:r>
        </a:p>
      </dgm:t>
    </dgm:pt>
    <dgm:pt modelId="{13A1CADE-7C17-3E4D-9710-F4AB274541A5}" type="parTrans" cxnId="{7410A613-D8A7-E947-BDF1-5B30D7AF908A}">
      <dgm:prSet/>
      <dgm:spPr/>
      <dgm:t>
        <a:bodyPr/>
        <a:lstStyle/>
        <a:p>
          <a:endParaRPr lang="en-US"/>
        </a:p>
      </dgm:t>
    </dgm:pt>
    <dgm:pt modelId="{AFE2AF7F-626E-7844-A16E-85CF6DF91A86}" type="sibTrans" cxnId="{7410A613-D8A7-E947-BDF1-5B30D7AF908A}">
      <dgm:prSet/>
      <dgm:spPr/>
      <dgm:t>
        <a:bodyPr/>
        <a:lstStyle/>
        <a:p>
          <a:endParaRPr lang="en-US"/>
        </a:p>
      </dgm:t>
    </dgm:pt>
    <dgm:pt modelId="{593090A2-702C-C448-BA09-B73D3E04CD5D}">
      <dgm:prSet phldrT="[Text]"/>
      <dgm:spPr/>
      <dgm:t>
        <a:bodyPr/>
        <a:lstStyle/>
        <a:p>
          <a:r>
            <a:rPr lang="en-US" dirty="0"/>
            <a:t>“The capacity of a system to experience shocks while retaining essentially the same function, structure, feedbacks, and therefore identity” (Walker)</a:t>
          </a:r>
        </a:p>
      </dgm:t>
    </dgm:pt>
    <dgm:pt modelId="{77A9DE89-6108-B14D-ABC7-85E6DD61BE32}" type="parTrans" cxnId="{CA9C7897-379A-5147-9E40-7BF1959689E4}">
      <dgm:prSet/>
      <dgm:spPr/>
      <dgm:t>
        <a:bodyPr/>
        <a:lstStyle/>
        <a:p>
          <a:endParaRPr lang="en-US"/>
        </a:p>
      </dgm:t>
    </dgm:pt>
    <dgm:pt modelId="{68A05956-06C1-4542-A4FC-74BE6566234F}" type="sibTrans" cxnId="{CA9C7897-379A-5147-9E40-7BF1959689E4}">
      <dgm:prSet/>
      <dgm:spPr/>
      <dgm:t>
        <a:bodyPr/>
        <a:lstStyle/>
        <a:p>
          <a:endParaRPr lang="en-US"/>
        </a:p>
      </dgm:t>
    </dgm:pt>
    <dgm:pt modelId="{ACD625D6-5BDE-3A46-B6AD-E84B899F2D1D}">
      <dgm:prSet phldrT="[Text]"/>
      <dgm:spPr/>
      <dgm:t>
        <a:bodyPr/>
        <a:lstStyle/>
        <a:p>
          <a:r>
            <a:rPr lang="en-US" dirty="0"/>
            <a:t>Social Sciences</a:t>
          </a:r>
        </a:p>
      </dgm:t>
    </dgm:pt>
    <dgm:pt modelId="{BFCEF662-A267-A644-A3E7-CBEDC0569C41}" type="parTrans" cxnId="{A25443FA-0F08-EE49-95D0-813CE1059D5A}">
      <dgm:prSet/>
      <dgm:spPr/>
      <dgm:t>
        <a:bodyPr/>
        <a:lstStyle/>
        <a:p>
          <a:endParaRPr lang="en-US"/>
        </a:p>
      </dgm:t>
    </dgm:pt>
    <dgm:pt modelId="{C7458EDE-C513-3D4B-8233-EABCDC1CEB22}" type="sibTrans" cxnId="{A25443FA-0F08-EE49-95D0-813CE1059D5A}">
      <dgm:prSet/>
      <dgm:spPr/>
      <dgm:t>
        <a:bodyPr/>
        <a:lstStyle/>
        <a:p>
          <a:endParaRPr lang="en-US"/>
        </a:p>
      </dgm:t>
    </dgm:pt>
    <dgm:pt modelId="{594C7BE7-832B-0045-BA50-3AFC2021EBAA}">
      <dgm:prSet phldrT="[Text]"/>
      <dgm:spPr/>
      <dgm:t>
        <a:bodyPr/>
        <a:lstStyle/>
        <a:p>
          <a:r>
            <a:rPr lang="en-US" dirty="0"/>
            <a:t>“The ability of groups or communities to cope with external stresses and disturbances as a result of social, political, and environmental change” (Adger)</a:t>
          </a:r>
        </a:p>
      </dgm:t>
    </dgm:pt>
    <dgm:pt modelId="{0AA84D64-1245-6B4B-A647-1211EFAAA5FC}" type="parTrans" cxnId="{252494FF-8D0C-BC4F-B40F-3A14AF9B8B88}">
      <dgm:prSet/>
      <dgm:spPr/>
      <dgm:t>
        <a:bodyPr/>
        <a:lstStyle/>
        <a:p>
          <a:endParaRPr lang="en-US"/>
        </a:p>
      </dgm:t>
    </dgm:pt>
    <dgm:pt modelId="{055103F2-AD1E-D644-80FA-260E055381BB}" type="sibTrans" cxnId="{252494FF-8D0C-BC4F-B40F-3A14AF9B8B88}">
      <dgm:prSet/>
      <dgm:spPr/>
      <dgm:t>
        <a:bodyPr/>
        <a:lstStyle/>
        <a:p>
          <a:endParaRPr lang="en-US"/>
        </a:p>
      </dgm:t>
    </dgm:pt>
    <dgm:pt modelId="{D7EFD9C5-2936-E345-BADE-C8C0708B6E47}">
      <dgm:prSet/>
      <dgm:spPr/>
      <dgm:t>
        <a:bodyPr/>
        <a:lstStyle/>
        <a:p>
          <a:r>
            <a:rPr lang="en-US" dirty="0"/>
            <a:t>Hybrid</a:t>
          </a:r>
        </a:p>
      </dgm:t>
    </dgm:pt>
    <dgm:pt modelId="{5CD77EC7-7AB4-B948-BEA8-E9ECDFD3D79E}" type="parTrans" cxnId="{690D9DF0-2B71-A64B-A9C6-90EF7559FD4A}">
      <dgm:prSet/>
      <dgm:spPr/>
      <dgm:t>
        <a:bodyPr/>
        <a:lstStyle/>
        <a:p>
          <a:endParaRPr lang="en-US"/>
        </a:p>
      </dgm:t>
    </dgm:pt>
    <dgm:pt modelId="{CC07F423-BE29-294C-B051-4CC6DA3859CD}" type="sibTrans" cxnId="{690D9DF0-2B71-A64B-A9C6-90EF7559FD4A}">
      <dgm:prSet/>
      <dgm:spPr/>
      <dgm:t>
        <a:bodyPr/>
        <a:lstStyle/>
        <a:p>
          <a:endParaRPr lang="en-US"/>
        </a:p>
      </dgm:t>
    </dgm:pt>
    <dgm:pt modelId="{2C2DBFE6-1E0D-AB4A-B0C0-C627DD4D7413}">
      <dgm:prSet/>
      <dgm:spPr/>
      <dgm:t>
        <a:bodyPr/>
        <a:lstStyle/>
        <a:p>
          <a:r>
            <a:rPr lang="en-US" dirty="0"/>
            <a:t>“Measure of the persistence of systems and of their ability to absorb change and disturbance and still maintain the same relationships between populations or state variables” (Holling)</a:t>
          </a:r>
        </a:p>
      </dgm:t>
    </dgm:pt>
    <dgm:pt modelId="{8447E13D-337A-BD49-9FB5-8A471E886A68}" type="parTrans" cxnId="{38A9B3AD-7470-7140-9CAB-BFB21B2505C3}">
      <dgm:prSet/>
      <dgm:spPr/>
      <dgm:t>
        <a:bodyPr/>
        <a:lstStyle/>
        <a:p>
          <a:endParaRPr lang="en-US"/>
        </a:p>
      </dgm:t>
    </dgm:pt>
    <dgm:pt modelId="{B5B99958-5572-1D42-86B8-E87D2602D719}" type="sibTrans" cxnId="{38A9B3AD-7470-7140-9CAB-BFB21B2505C3}">
      <dgm:prSet/>
      <dgm:spPr/>
      <dgm:t>
        <a:bodyPr/>
        <a:lstStyle/>
        <a:p>
          <a:endParaRPr lang="en-US"/>
        </a:p>
      </dgm:t>
    </dgm:pt>
    <dgm:pt modelId="{ABB778B7-EB17-AC4F-9463-255E1A0CB577}">
      <dgm:prSet/>
      <dgm:spPr/>
      <dgm:t>
        <a:bodyPr/>
        <a:lstStyle/>
        <a:p>
          <a:r>
            <a:rPr lang="en-US" dirty="0"/>
            <a:t>“The ability of the system to withstand either market or environmental shocks without loosing the capacity to allocate resources efficiently” (Perrings) </a:t>
          </a:r>
        </a:p>
      </dgm:t>
    </dgm:pt>
    <dgm:pt modelId="{FB4E97EC-A849-2443-8758-A303A4799681}" type="parTrans" cxnId="{E2D112A3-1040-A54C-A599-B13F85046A87}">
      <dgm:prSet/>
      <dgm:spPr/>
      <dgm:t>
        <a:bodyPr/>
        <a:lstStyle/>
        <a:p>
          <a:endParaRPr lang="en-US"/>
        </a:p>
      </dgm:t>
    </dgm:pt>
    <dgm:pt modelId="{F184885B-848A-D646-9AED-4E6207912430}" type="sibTrans" cxnId="{E2D112A3-1040-A54C-A599-B13F85046A87}">
      <dgm:prSet/>
      <dgm:spPr/>
      <dgm:t>
        <a:bodyPr/>
        <a:lstStyle/>
        <a:p>
          <a:endParaRPr lang="en-US"/>
        </a:p>
      </dgm:t>
    </dgm:pt>
    <dgm:pt modelId="{BE353A58-531D-7049-A0EA-90BACB59717E}">
      <dgm:prSet/>
      <dgm:spPr/>
      <dgm:t>
        <a:bodyPr/>
        <a:lstStyle/>
        <a:p>
          <a:r>
            <a:rPr lang="en-US" dirty="0"/>
            <a:t>“The underlying capacity of an ecosystem to maintain desired ecosystem services in the face of a fluctuating environment and human use” (Folke)</a:t>
          </a:r>
        </a:p>
      </dgm:t>
    </dgm:pt>
    <dgm:pt modelId="{555D2E25-D575-0E45-9292-47A7A50E0EC4}" type="parTrans" cxnId="{ED66303B-543F-FA42-9502-CC6E0C6B9A80}">
      <dgm:prSet/>
      <dgm:spPr/>
      <dgm:t>
        <a:bodyPr/>
        <a:lstStyle/>
        <a:p>
          <a:endParaRPr lang="en-US"/>
        </a:p>
      </dgm:t>
    </dgm:pt>
    <dgm:pt modelId="{EC4BA594-5510-8147-A16E-DA3AD4F92573}" type="sibTrans" cxnId="{ED66303B-543F-FA42-9502-CC6E0C6B9A80}">
      <dgm:prSet/>
      <dgm:spPr/>
      <dgm:t>
        <a:bodyPr/>
        <a:lstStyle/>
        <a:p>
          <a:endParaRPr lang="en-US"/>
        </a:p>
      </dgm:t>
    </dgm:pt>
    <dgm:pt modelId="{7C2276AD-7D57-1B49-8202-DE16690672DF}">
      <dgm:prSet/>
      <dgm:spPr/>
      <dgm:t>
        <a:bodyPr/>
        <a:lstStyle/>
        <a:p>
          <a:r>
            <a:rPr lang="en-US" dirty="0"/>
            <a:t>"The capacity of a social-ecological systems to absorb recurrent disturbances (...) so as to retain essential structures, processes and feedbacks" (Adger)</a:t>
          </a:r>
        </a:p>
      </dgm:t>
    </dgm:pt>
    <dgm:pt modelId="{134800A7-4615-FC4C-B94A-A158509DD0D0}" type="parTrans" cxnId="{7EA735CD-1632-2646-A3FA-82717D975467}">
      <dgm:prSet/>
      <dgm:spPr/>
      <dgm:t>
        <a:bodyPr/>
        <a:lstStyle/>
        <a:p>
          <a:endParaRPr lang="en-US"/>
        </a:p>
      </dgm:t>
    </dgm:pt>
    <dgm:pt modelId="{C5531247-7716-C143-8F79-8F5AB5C587E3}" type="sibTrans" cxnId="{7EA735CD-1632-2646-A3FA-82717D975467}">
      <dgm:prSet/>
      <dgm:spPr/>
      <dgm:t>
        <a:bodyPr/>
        <a:lstStyle/>
        <a:p>
          <a:endParaRPr lang="en-US"/>
        </a:p>
      </dgm:t>
    </dgm:pt>
    <dgm:pt modelId="{D5C091F7-021E-164C-9401-70D29F0C4ABC}" type="pres">
      <dgm:prSet presAssocID="{CA2F6393-404A-2C46-A38B-FBAA06157094}" presName="diagram" presStyleCnt="0">
        <dgm:presLayoutVars>
          <dgm:chPref val="1"/>
          <dgm:dir/>
          <dgm:animOne val="branch"/>
          <dgm:animLvl val="lvl"/>
          <dgm:resizeHandles/>
        </dgm:presLayoutVars>
      </dgm:prSet>
      <dgm:spPr/>
    </dgm:pt>
    <dgm:pt modelId="{4A9494BD-90B3-BB4F-8F06-13C73F2B6E09}" type="pres">
      <dgm:prSet presAssocID="{03611D5E-A616-804E-A051-BCCC3231EC7A}" presName="root" presStyleCnt="0"/>
      <dgm:spPr/>
    </dgm:pt>
    <dgm:pt modelId="{ECDC0CD0-D7B3-D942-BED0-1CEAD382CC7B}" type="pres">
      <dgm:prSet presAssocID="{03611D5E-A616-804E-A051-BCCC3231EC7A}" presName="rootComposite" presStyleCnt="0"/>
      <dgm:spPr/>
    </dgm:pt>
    <dgm:pt modelId="{EE0EE336-BD4D-6447-8F16-C3D7E7EBDFF7}" type="pres">
      <dgm:prSet presAssocID="{03611D5E-A616-804E-A051-BCCC3231EC7A}" presName="rootText" presStyleLbl="node1" presStyleIdx="0" presStyleCnt="3"/>
      <dgm:spPr/>
    </dgm:pt>
    <dgm:pt modelId="{066A1CE6-E282-8A49-997B-15BA638716FB}" type="pres">
      <dgm:prSet presAssocID="{03611D5E-A616-804E-A051-BCCC3231EC7A}" presName="rootConnector" presStyleLbl="node1" presStyleIdx="0" presStyleCnt="3"/>
      <dgm:spPr/>
    </dgm:pt>
    <dgm:pt modelId="{F1548E64-6802-E541-B6E7-8E8E57164202}" type="pres">
      <dgm:prSet presAssocID="{03611D5E-A616-804E-A051-BCCC3231EC7A}" presName="childShape" presStyleCnt="0"/>
      <dgm:spPr/>
    </dgm:pt>
    <dgm:pt modelId="{69B57B1C-4427-4B41-AD2D-106ADE3C38B2}" type="pres">
      <dgm:prSet presAssocID="{8447E13D-337A-BD49-9FB5-8A471E886A68}" presName="Name13" presStyleLbl="parChTrans1D2" presStyleIdx="0" presStyleCnt="6"/>
      <dgm:spPr/>
    </dgm:pt>
    <dgm:pt modelId="{E8529E79-F293-A64B-B6E4-B61F9E5E9D88}" type="pres">
      <dgm:prSet presAssocID="{2C2DBFE6-1E0D-AB4A-B0C0-C627DD4D7413}" presName="childText" presStyleLbl="bgAcc1" presStyleIdx="0" presStyleCnt="6">
        <dgm:presLayoutVars>
          <dgm:bulletEnabled val="1"/>
        </dgm:presLayoutVars>
      </dgm:prSet>
      <dgm:spPr/>
    </dgm:pt>
    <dgm:pt modelId="{C5272C64-A0DC-2444-9581-B67A57BD92BE}" type="pres">
      <dgm:prSet presAssocID="{77A9DE89-6108-B14D-ABC7-85E6DD61BE32}" presName="Name13" presStyleLbl="parChTrans1D2" presStyleIdx="1" presStyleCnt="6"/>
      <dgm:spPr/>
    </dgm:pt>
    <dgm:pt modelId="{BBDB0454-E378-EB46-80CE-0E73D1D37F53}" type="pres">
      <dgm:prSet presAssocID="{593090A2-702C-C448-BA09-B73D3E04CD5D}" presName="childText" presStyleLbl="bgAcc1" presStyleIdx="1" presStyleCnt="6">
        <dgm:presLayoutVars>
          <dgm:bulletEnabled val="1"/>
        </dgm:presLayoutVars>
      </dgm:prSet>
      <dgm:spPr/>
    </dgm:pt>
    <dgm:pt modelId="{5A49CBFD-AF95-3F4F-BC5A-3F296608F0ED}" type="pres">
      <dgm:prSet presAssocID="{ACD625D6-5BDE-3A46-B6AD-E84B899F2D1D}" presName="root" presStyleCnt="0"/>
      <dgm:spPr/>
    </dgm:pt>
    <dgm:pt modelId="{84D9053D-F192-024B-BBAF-AA6D6C9DA943}" type="pres">
      <dgm:prSet presAssocID="{ACD625D6-5BDE-3A46-B6AD-E84B899F2D1D}" presName="rootComposite" presStyleCnt="0"/>
      <dgm:spPr/>
    </dgm:pt>
    <dgm:pt modelId="{6190E46A-80BB-2746-9E86-D4F37087716F}" type="pres">
      <dgm:prSet presAssocID="{ACD625D6-5BDE-3A46-B6AD-E84B899F2D1D}" presName="rootText" presStyleLbl="node1" presStyleIdx="1" presStyleCnt="3"/>
      <dgm:spPr/>
    </dgm:pt>
    <dgm:pt modelId="{B07C6392-6F64-6341-BE1D-F2D46B9DA352}" type="pres">
      <dgm:prSet presAssocID="{ACD625D6-5BDE-3A46-B6AD-E84B899F2D1D}" presName="rootConnector" presStyleLbl="node1" presStyleIdx="1" presStyleCnt="3"/>
      <dgm:spPr/>
    </dgm:pt>
    <dgm:pt modelId="{CB5EAEA7-68A3-DD4F-B336-F0C9EF2C865E}" type="pres">
      <dgm:prSet presAssocID="{ACD625D6-5BDE-3A46-B6AD-E84B899F2D1D}" presName="childShape" presStyleCnt="0"/>
      <dgm:spPr/>
    </dgm:pt>
    <dgm:pt modelId="{763E0CEA-0A26-664C-9A1C-570A6DF8474F}" type="pres">
      <dgm:prSet presAssocID="{0AA84D64-1245-6B4B-A647-1211EFAAA5FC}" presName="Name13" presStyleLbl="parChTrans1D2" presStyleIdx="2" presStyleCnt="6"/>
      <dgm:spPr/>
    </dgm:pt>
    <dgm:pt modelId="{C3771A0D-F889-2D47-BBAA-C89DEB5D1A69}" type="pres">
      <dgm:prSet presAssocID="{594C7BE7-832B-0045-BA50-3AFC2021EBAA}" presName="childText" presStyleLbl="bgAcc1" presStyleIdx="2" presStyleCnt="6">
        <dgm:presLayoutVars>
          <dgm:bulletEnabled val="1"/>
        </dgm:presLayoutVars>
      </dgm:prSet>
      <dgm:spPr/>
    </dgm:pt>
    <dgm:pt modelId="{193CEEBE-5146-FB40-B754-321D7C4E31DF}" type="pres">
      <dgm:prSet presAssocID="{FB4E97EC-A849-2443-8758-A303A4799681}" presName="Name13" presStyleLbl="parChTrans1D2" presStyleIdx="3" presStyleCnt="6"/>
      <dgm:spPr/>
    </dgm:pt>
    <dgm:pt modelId="{645551E4-0BE4-FE41-BE6D-35A2E4A07B4F}" type="pres">
      <dgm:prSet presAssocID="{ABB778B7-EB17-AC4F-9463-255E1A0CB577}" presName="childText" presStyleLbl="bgAcc1" presStyleIdx="3" presStyleCnt="6">
        <dgm:presLayoutVars>
          <dgm:bulletEnabled val="1"/>
        </dgm:presLayoutVars>
      </dgm:prSet>
      <dgm:spPr/>
    </dgm:pt>
    <dgm:pt modelId="{AED1D473-4802-F842-84DC-E21D0C5B2C03}" type="pres">
      <dgm:prSet presAssocID="{D7EFD9C5-2936-E345-BADE-C8C0708B6E47}" presName="root" presStyleCnt="0"/>
      <dgm:spPr/>
    </dgm:pt>
    <dgm:pt modelId="{631E1A03-6835-B846-9826-339EB565C3F6}" type="pres">
      <dgm:prSet presAssocID="{D7EFD9C5-2936-E345-BADE-C8C0708B6E47}" presName="rootComposite" presStyleCnt="0"/>
      <dgm:spPr/>
    </dgm:pt>
    <dgm:pt modelId="{19FF2244-C723-944F-965D-190D11368A47}" type="pres">
      <dgm:prSet presAssocID="{D7EFD9C5-2936-E345-BADE-C8C0708B6E47}" presName="rootText" presStyleLbl="node1" presStyleIdx="2" presStyleCnt="3"/>
      <dgm:spPr/>
    </dgm:pt>
    <dgm:pt modelId="{90712A2A-D2AA-8440-B803-747BD9A5024B}" type="pres">
      <dgm:prSet presAssocID="{D7EFD9C5-2936-E345-BADE-C8C0708B6E47}" presName="rootConnector" presStyleLbl="node1" presStyleIdx="2" presStyleCnt="3"/>
      <dgm:spPr/>
    </dgm:pt>
    <dgm:pt modelId="{648CFD55-EB59-9F4B-A942-7F364FC7683A}" type="pres">
      <dgm:prSet presAssocID="{D7EFD9C5-2936-E345-BADE-C8C0708B6E47}" presName="childShape" presStyleCnt="0"/>
      <dgm:spPr/>
    </dgm:pt>
    <dgm:pt modelId="{9CE58D67-0D36-3B41-87C2-3F60A7A837DB}" type="pres">
      <dgm:prSet presAssocID="{555D2E25-D575-0E45-9292-47A7A50E0EC4}" presName="Name13" presStyleLbl="parChTrans1D2" presStyleIdx="4" presStyleCnt="6"/>
      <dgm:spPr/>
    </dgm:pt>
    <dgm:pt modelId="{46B2FFA0-939B-3841-BA8F-32B54992A288}" type="pres">
      <dgm:prSet presAssocID="{BE353A58-531D-7049-A0EA-90BACB59717E}" presName="childText" presStyleLbl="bgAcc1" presStyleIdx="4" presStyleCnt="6">
        <dgm:presLayoutVars>
          <dgm:bulletEnabled val="1"/>
        </dgm:presLayoutVars>
      </dgm:prSet>
      <dgm:spPr/>
    </dgm:pt>
    <dgm:pt modelId="{EB0A2B47-68C9-F54D-A1B6-2294B8D52E53}" type="pres">
      <dgm:prSet presAssocID="{134800A7-4615-FC4C-B94A-A158509DD0D0}" presName="Name13" presStyleLbl="parChTrans1D2" presStyleIdx="5" presStyleCnt="6"/>
      <dgm:spPr/>
    </dgm:pt>
    <dgm:pt modelId="{AAEFDA0A-2A77-B541-998D-4CC4CD12889C}" type="pres">
      <dgm:prSet presAssocID="{7C2276AD-7D57-1B49-8202-DE16690672DF}" presName="childText" presStyleLbl="bgAcc1" presStyleIdx="5" presStyleCnt="6">
        <dgm:presLayoutVars>
          <dgm:bulletEnabled val="1"/>
        </dgm:presLayoutVars>
      </dgm:prSet>
      <dgm:spPr/>
    </dgm:pt>
  </dgm:ptLst>
  <dgm:cxnLst>
    <dgm:cxn modelId="{5F842C03-551D-104D-8C08-218D085727E1}" type="presOf" srcId="{BE353A58-531D-7049-A0EA-90BACB59717E}" destId="{46B2FFA0-939B-3841-BA8F-32B54992A288}" srcOrd="0" destOrd="0" presId="urn:microsoft.com/office/officeart/2005/8/layout/hierarchy3"/>
    <dgm:cxn modelId="{F3E3150C-9D4B-514B-8B74-39E9E18BE070}" type="presOf" srcId="{593090A2-702C-C448-BA09-B73D3E04CD5D}" destId="{BBDB0454-E378-EB46-80CE-0E73D1D37F53}" srcOrd="0" destOrd="0" presId="urn:microsoft.com/office/officeart/2005/8/layout/hierarchy3"/>
    <dgm:cxn modelId="{801B2E0D-B9A2-2F42-8811-EA64E23FAE91}" type="presOf" srcId="{2C2DBFE6-1E0D-AB4A-B0C0-C627DD4D7413}" destId="{E8529E79-F293-A64B-B6E4-B61F9E5E9D88}" srcOrd="0" destOrd="0" presId="urn:microsoft.com/office/officeart/2005/8/layout/hierarchy3"/>
    <dgm:cxn modelId="{484D830E-F895-7E4F-9881-B564A7CEA23B}" type="presOf" srcId="{CA2F6393-404A-2C46-A38B-FBAA06157094}" destId="{D5C091F7-021E-164C-9401-70D29F0C4ABC}" srcOrd="0" destOrd="0" presId="urn:microsoft.com/office/officeart/2005/8/layout/hierarchy3"/>
    <dgm:cxn modelId="{7410A613-D8A7-E947-BDF1-5B30D7AF908A}" srcId="{CA2F6393-404A-2C46-A38B-FBAA06157094}" destId="{03611D5E-A616-804E-A051-BCCC3231EC7A}" srcOrd="0" destOrd="0" parTransId="{13A1CADE-7C17-3E4D-9710-F4AB274541A5}" sibTransId="{AFE2AF7F-626E-7844-A16E-85CF6DF91A86}"/>
    <dgm:cxn modelId="{9994DE18-0712-724B-A1C4-FAB8A6A71ADA}" type="presOf" srcId="{03611D5E-A616-804E-A051-BCCC3231EC7A}" destId="{EE0EE336-BD4D-6447-8F16-C3D7E7EBDFF7}" srcOrd="0" destOrd="0" presId="urn:microsoft.com/office/officeart/2005/8/layout/hierarchy3"/>
    <dgm:cxn modelId="{E0F42926-69CA-7341-A493-6F7231D02010}" type="presOf" srcId="{7C2276AD-7D57-1B49-8202-DE16690672DF}" destId="{AAEFDA0A-2A77-B541-998D-4CC4CD12889C}" srcOrd="0" destOrd="0" presId="urn:microsoft.com/office/officeart/2005/8/layout/hierarchy3"/>
    <dgm:cxn modelId="{3A0C8531-C6E7-F945-B66E-CF993E87EFC0}" type="presOf" srcId="{594C7BE7-832B-0045-BA50-3AFC2021EBAA}" destId="{C3771A0D-F889-2D47-BBAA-C89DEB5D1A69}" srcOrd="0" destOrd="0" presId="urn:microsoft.com/office/officeart/2005/8/layout/hierarchy3"/>
    <dgm:cxn modelId="{ED66303B-543F-FA42-9502-CC6E0C6B9A80}" srcId="{D7EFD9C5-2936-E345-BADE-C8C0708B6E47}" destId="{BE353A58-531D-7049-A0EA-90BACB59717E}" srcOrd="0" destOrd="0" parTransId="{555D2E25-D575-0E45-9292-47A7A50E0EC4}" sibTransId="{EC4BA594-5510-8147-A16E-DA3AD4F92573}"/>
    <dgm:cxn modelId="{43B5294D-F308-5542-8505-949377CA15B7}" type="presOf" srcId="{03611D5E-A616-804E-A051-BCCC3231EC7A}" destId="{066A1CE6-E282-8A49-997B-15BA638716FB}" srcOrd="1" destOrd="0" presId="urn:microsoft.com/office/officeart/2005/8/layout/hierarchy3"/>
    <dgm:cxn modelId="{AFE1F260-9419-AA45-828B-2DA97F37FCD5}" type="presOf" srcId="{FB4E97EC-A849-2443-8758-A303A4799681}" destId="{193CEEBE-5146-FB40-B754-321D7C4E31DF}" srcOrd="0" destOrd="0" presId="urn:microsoft.com/office/officeart/2005/8/layout/hierarchy3"/>
    <dgm:cxn modelId="{3A6E777F-9EA4-B244-AED1-92C5558686A2}" type="presOf" srcId="{ACD625D6-5BDE-3A46-B6AD-E84B899F2D1D}" destId="{6190E46A-80BB-2746-9E86-D4F37087716F}" srcOrd="0" destOrd="0" presId="urn:microsoft.com/office/officeart/2005/8/layout/hierarchy3"/>
    <dgm:cxn modelId="{6AFC2681-AAA4-8841-9A5C-FAD03DD63009}" type="presOf" srcId="{D7EFD9C5-2936-E345-BADE-C8C0708B6E47}" destId="{19FF2244-C723-944F-965D-190D11368A47}" srcOrd="0" destOrd="0" presId="urn:microsoft.com/office/officeart/2005/8/layout/hierarchy3"/>
    <dgm:cxn modelId="{281AF88B-A42E-8E44-BE28-6324AD405EB2}" type="presOf" srcId="{D7EFD9C5-2936-E345-BADE-C8C0708B6E47}" destId="{90712A2A-D2AA-8440-B803-747BD9A5024B}" srcOrd="1" destOrd="0" presId="urn:microsoft.com/office/officeart/2005/8/layout/hierarchy3"/>
    <dgm:cxn modelId="{CA9C7897-379A-5147-9E40-7BF1959689E4}" srcId="{03611D5E-A616-804E-A051-BCCC3231EC7A}" destId="{593090A2-702C-C448-BA09-B73D3E04CD5D}" srcOrd="1" destOrd="0" parTransId="{77A9DE89-6108-B14D-ABC7-85E6DD61BE32}" sibTransId="{68A05956-06C1-4542-A4FC-74BE6566234F}"/>
    <dgm:cxn modelId="{2C6C20A0-11D0-7D4B-B6E0-0CE1B0A87A6A}" type="presOf" srcId="{134800A7-4615-FC4C-B94A-A158509DD0D0}" destId="{EB0A2B47-68C9-F54D-A1B6-2294B8D52E53}" srcOrd="0" destOrd="0" presId="urn:microsoft.com/office/officeart/2005/8/layout/hierarchy3"/>
    <dgm:cxn modelId="{E2D112A3-1040-A54C-A599-B13F85046A87}" srcId="{ACD625D6-5BDE-3A46-B6AD-E84B899F2D1D}" destId="{ABB778B7-EB17-AC4F-9463-255E1A0CB577}" srcOrd="1" destOrd="0" parTransId="{FB4E97EC-A849-2443-8758-A303A4799681}" sibTransId="{F184885B-848A-D646-9AED-4E6207912430}"/>
    <dgm:cxn modelId="{CCEF4BA8-2DF2-314B-BB3F-EB6E8CEBFC6B}" type="presOf" srcId="{ABB778B7-EB17-AC4F-9463-255E1A0CB577}" destId="{645551E4-0BE4-FE41-BE6D-35A2E4A07B4F}" srcOrd="0" destOrd="0" presId="urn:microsoft.com/office/officeart/2005/8/layout/hierarchy3"/>
    <dgm:cxn modelId="{38A9B3AD-7470-7140-9CAB-BFB21B2505C3}" srcId="{03611D5E-A616-804E-A051-BCCC3231EC7A}" destId="{2C2DBFE6-1E0D-AB4A-B0C0-C627DD4D7413}" srcOrd="0" destOrd="0" parTransId="{8447E13D-337A-BD49-9FB5-8A471E886A68}" sibTransId="{B5B99958-5572-1D42-86B8-E87D2602D719}"/>
    <dgm:cxn modelId="{292D7DC9-ECF8-2540-A279-A02173A403A5}" type="presOf" srcId="{555D2E25-D575-0E45-9292-47A7A50E0EC4}" destId="{9CE58D67-0D36-3B41-87C2-3F60A7A837DB}" srcOrd="0" destOrd="0" presId="urn:microsoft.com/office/officeart/2005/8/layout/hierarchy3"/>
    <dgm:cxn modelId="{7EA735CD-1632-2646-A3FA-82717D975467}" srcId="{D7EFD9C5-2936-E345-BADE-C8C0708B6E47}" destId="{7C2276AD-7D57-1B49-8202-DE16690672DF}" srcOrd="1" destOrd="0" parTransId="{134800A7-4615-FC4C-B94A-A158509DD0D0}" sibTransId="{C5531247-7716-C143-8F79-8F5AB5C587E3}"/>
    <dgm:cxn modelId="{277E55CE-D246-3049-88B3-EB80C5433261}" type="presOf" srcId="{0AA84D64-1245-6B4B-A647-1211EFAAA5FC}" destId="{763E0CEA-0A26-664C-9A1C-570A6DF8474F}" srcOrd="0" destOrd="0" presId="urn:microsoft.com/office/officeart/2005/8/layout/hierarchy3"/>
    <dgm:cxn modelId="{9AC23DD1-909C-824E-A784-D274AED36C82}" type="presOf" srcId="{8447E13D-337A-BD49-9FB5-8A471E886A68}" destId="{69B57B1C-4427-4B41-AD2D-106ADE3C38B2}" srcOrd="0" destOrd="0" presId="urn:microsoft.com/office/officeart/2005/8/layout/hierarchy3"/>
    <dgm:cxn modelId="{4648E0D5-6544-EF4B-B4B0-9927FBE0489B}" type="presOf" srcId="{77A9DE89-6108-B14D-ABC7-85E6DD61BE32}" destId="{C5272C64-A0DC-2444-9581-B67A57BD92BE}" srcOrd="0" destOrd="0" presId="urn:microsoft.com/office/officeart/2005/8/layout/hierarchy3"/>
    <dgm:cxn modelId="{9F225ADB-1E85-C64B-9407-23E78DB41E45}" type="presOf" srcId="{ACD625D6-5BDE-3A46-B6AD-E84B899F2D1D}" destId="{B07C6392-6F64-6341-BE1D-F2D46B9DA352}" srcOrd="1" destOrd="0" presId="urn:microsoft.com/office/officeart/2005/8/layout/hierarchy3"/>
    <dgm:cxn modelId="{690D9DF0-2B71-A64B-A9C6-90EF7559FD4A}" srcId="{CA2F6393-404A-2C46-A38B-FBAA06157094}" destId="{D7EFD9C5-2936-E345-BADE-C8C0708B6E47}" srcOrd="2" destOrd="0" parTransId="{5CD77EC7-7AB4-B948-BEA8-E9ECDFD3D79E}" sibTransId="{CC07F423-BE29-294C-B051-4CC6DA3859CD}"/>
    <dgm:cxn modelId="{A25443FA-0F08-EE49-95D0-813CE1059D5A}" srcId="{CA2F6393-404A-2C46-A38B-FBAA06157094}" destId="{ACD625D6-5BDE-3A46-B6AD-E84B899F2D1D}" srcOrd="1" destOrd="0" parTransId="{BFCEF662-A267-A644-A3E7-CBEDC0569C41}" sibTransId="{C7458EDE-C513-3D4B-8233-EABCDC1CEB22}"/>
    <dgm:cxn modelId="{252494FF-8D0C-BC4F-B40F-3A14AF9B8B88}" srcId="{ACD625D6-5BDE-3A46-B6AD-E84B899F2D1D}" destId="{594C7BE7-832B-0045-BA50-3AFC2021EBAA}" srcOrd="0" destOrd="0" parTransId="{0AA84D64-1245-6B4B-A647-1211EFAAA5FC}" sibTransId="{055103F2-AD1E-D644-80FA-260E055381BB}"/>
    <dgm:cxn modelId="{A3017EAC-999A-634A-A361-FEE40D654574}" type="presParOf" srcId="{D5C091F7-021E-164C-9401-70D29F0C4ABC}" destId="{4A9494BD-90B3-BB4F-8F06-13C73F2B6E09}" srcOrd="0" destOrd="0" presId="urn:microsoft.com/office/officeart/2005/8/layout/hierarchy3"/>
    <dgm:cxn modelId="{344A8144-ABBC-924B-9E26-EB38BD94E6A7}" type="presParOf" srcId="{4A9494BD-90B3-BB4F-8F06-13C73F2B6E09}" destId="{ECDC0CD0-D7B3-D942-BED0-1CEAD382CC7B}" srcOrd="0" destOrd="0" presId="urn:microsoft.com/office/officeart/2005/8/layout/hierarchy3"/>
    <dgm:cxn modelId="{80601FEA-9C02-814D-8213-41AB516CEDAC}" type="presParOf" srcId="{ECDC0CD0-D7B3-D942-BED0-1CEAD382CC7B}" destId="{EE0EE336-BD4D-6447-8F16-C3D7E7EBDFF7}" srcOrd="0" destOrd="0" presId="urn:microsoft.com/office/officeart/2005/8/layout/hierarchy3"/>
    <dgm:cxn modelId="{0BF7B854-DF23-C045-8C4C-F135A2E756E7}" type="presParOf" srcId="{ECDC0CD0-D7B3-D942-BED0-1CEAD382CC7B}" destId="{066A1CE6-E282-8A49-997B-15BA638716FB}" srcOrd="1" destOrd="0" presId="urn:microsoft.com/office/officeart/2005/8/layout/hierarchy3"/>
    <dgm:cxn modelId="{FD0CC1BE-8441-C249-9928-038F39748FAF}" type="presParOf" srcId="{4A9494BD-90B3-BB4F-8F06-13C73F2B6E09}" destId="{F1548E64-6802-E541-B6E7-8E8E57164202}" srcOrd="1" destOrd="0" presId="urn:microsoft.com/office/officeart/2005/8/layout/hierarchy3"/>
    <dgm:cxn modelId="{AE283E62-95C9-4248-97CE-66189CC573BA}" type="presParOf" srcId="{F1548E64-6802-E541-B6E7-8E8E57164202}" destId="{69B57B1C-4427-4B41-AD2D-106ADE3C38B2}" srcOrd="0" destOrd="0" presId="urn:microsoft.com/office/officeart/2005/8/layout/hierarchy3"/>
    <dgm:cxn modelId="{36063CEE-423B-1740-90CF-07697B2F60FE}" type="presParOf" srcId="{F1548E64-6802-E541-B6E7-8E8E57164202}" destId="{E8529E79-F293-A64B-B6E4-B61F9E5E9D88}" srcOrd="1" destOrd="0" presId="urn:microsoft.com/office/officeart/2005/8/layout/hierarchy3"/>
    <dgm:cxn modelId="{9C9DCF02-EA97-A14F-B0C8-6DFEDA9CE5F4}" type="presParOf" srcId="{F1548E64-6802-E541-B6E7-8E8E57164202}" destId="{C5272C64-A0DC-2444-9581-B67A57BD92BE}" srcOrd="2" destOrd="0" presId="urn:microsoft.com/office/officeart/2005/8/layout/hierarchy3"/>
    <dgm:cxn modelId="{EC965E8F-C60E-3E48-9A60-EFAB4956A627}" type="presParOf" srcId="{F1548E64-6802-E541-B6E7-8E8E57164202}" destId="{BBDB0454-E378-EB46-80CE-0E73D1D37F53}" srcOrd="3" destOrd="0" presId="urn:microsoft.com/office/officeart/2005/8/layout/hierarchy3"/>
    <dgm:cxn modelId="{6C6930D8-484D-AC4A-AB2D-E2373B89B39E}" type="presParOf" srcId="{D5C091F7-021E-164C-9401-70D29F0C4ABC}" destId="{5A49CBFD-AF95-3F4F-BC5A-3F296608F0ED}" srcOrd="1" destOrd="0" presId="urn:microsoft.com/office/officeart/2005/8/layout/hierarchy3"/>
    <dgm:cxn modelId="{8D7F0E6C-D8E2-BA45-9238-32B938B78C77}" type="presParOf" srcId="{5A49CBFD-AF95-3F4F-BC5A-3F296608F0ED}" destId="{84D9053D-F192-024B-BBAF-AA6D6C9DA943}" srcOrd="0" destOrd="0" presId="urn:microsoft.com/office/officeart/2005/8/layout/hierarchy3"/>
    <dgm:cxn modelId="{7B531A41-A248-AB4D-BC50-5860506ACEA1}" type="presParOf" srcId="{84D9053D-F192-024B-BBAF-AA6D6C9DA943}" destId="{6190E46A-80BB-2746-9E86-D4F37087716F}" srcOrd="0" destOrd="0" presId="urn:microsoft.com/office/officeart/2005/8/layout/hierarchy3"/>
    <dgm:cxn modelId="{F51CA952-1BAF-B84D-A7B8-6E0E6C8EFFE9}" type="presParOf" srcId="{84D9053D-F192-024B-BBAF-AA6D6C9DA943}" destId="{B07C6392-6F64-6341-BE1D-F2D46B9DA352}" srcOrd="1" destOrd="0" presId="urn:microsoft.com/office/officeart/2005/8/layout/hierarchy3"/>
    <dgm:cxn modelId="{FD0CD9DA-FB21-3B41-B1F5-B34197974A42}" type="presParOf" srcId="{5A49CBFD-AF95-3F4F-BC5A-3F296608F0ED}" destId="{CB5EAEA7-68A3-DD4F-B336-F0C9EF2C865E}" srcOrd="1" destOrd="0" presId="urn:microsoft.com/office/officeart/2005/8/layout/hierarchy3"/>
    <dgm:cxn modelId="{3875D232-89E9-D74C-84F8-ECA7E460BBAD}" type="presParOf" srcId="{CB5EAEA7-68A3-DD4F-B336-F0C9EF2C865E}" destId="{763E0CEA-0A26-664C-9A1C-570A6DF8474F}" srcOrd="0" destOrd="0" presId="urn:microsoft.com/office/officeart/2005/8/layout/hierarchy3"/>
    <dgm:cxn modelId="{0BF07399-B72C-484B-A125-B19AE7479D42}" type="presParOf" srcId="{CB5EAEA7-68A3-DD4F-B336-F0C9EF2C865E}" destId="{C3771A0D-F889-2D47-BBAA-C89DEB5D1A69}" srcOrd="1" destOrd="0" presId="urn:microsoft.com/office/officeart/2005/8/layout/hierarchy3"/>
    <dgm:cxn modelId="{F3AC615E-4891-7244-8160-8E079333BFF8}" type="presParOf" srcId="{CB5EAEA7-68A3-DD4F-B336-F0C9EF2C865E}" destId="{193CEEBE-5146-FB40-B754-321D7C4E31DF}" srcOrd="2" destOrd="0" presId="urn:microsoft.com/office/officeart/2005/8/layout/hierarchy3"/>
    <dgm:cxn modelId="{CC09157B-4A96-074D-9FE7-CC02186ACE64}" type="presParOf" srcId="{CB5EAEA7-68A3-DD4F-B336-F0C9EF2C865E}" destId="{645551E4-0BE4-FE41-BE6D-35A2E4A07B4F}" srcOrd="3" destOrd="0" presId="urn:microsoft.com/office/officeart/2005/8/layout/hierarchy3"/>
    <dgm:cxn modelId="{E8E0587A-996C-AA4C-8F26-1B68FF301DA3}" type="presParOf" srcId="{D5C091F7-021E-164C-9401-70D29F0C4ABC}" destId="{AED1D473-4802-F842-84DC-E21D0C5B2C03}" srcOrd="2" destOrd="0" presId="urn:microsoft.com/office/officeart/2005/8/layout/hierarchy3"/>
    <dgm:cxn modelId="{61B0848A-0EA3-A74F-925B-3EE6FADFBFF7}" type="presParOf" srcId="{AED1D473-4802-F842-84DC-E21D0C5B2C03}" destId="{631E1A03-6835-B846-9826-339EB565C3F6}" srcOrd="0" destOrd="0" presId="urn:microsoft.com/office/officeart/2005/8/layout/hierarchy3"/>
    <dgm:cxn modelId="{0B170D3A-FAE1-C84B-A1AC-4E9FCD73D7DF}" type="presParOf" srcId="{631E1A03-6835-B846-9826-339EB565C3F6}" destId="{19FF2244-C723-944F-965D-190D11368A47}" srcOrd="0" destOrd="0" presId="urn:microsoft.com/office/officeart/2005/8/layout/hierarchy3"/>
    <dgm:cxn modelId="{6578EB7D-BE08-BB46-9FAA-D8226728F727}" type="presParOf" srcId="{631E1A03-6835-B846-9826-339EB565C3F6}" destId="{90712A2A-D2AA-8440-B803-747BD9A5024B}" srcOrd="1" destOrd="0" presId="urn:microsoft.com/office/officeart/2005/8/layout/hierarchy3"/>
    <dgm:cxn modelId="{87502A58-596F-6449-BEA3-9269CDD3023F}" type="presParOf" srcId="{AED1D473-4802-F842-84DC-E21D0C5B2C03}" destId="{648CFD55-EB59-9F4B-A942-7F364FC7683A}" srcOrd="1" destOrd="0" presId="urn:microsoft.com/office/officeart/2005/8/layout/hierarchy3"/>
    <dgm:cxn modelId="{52593868-FF37-7B45-99B4-9538626CA9CC}" type="presParOf" srcId="{648CFD55-EB59-9F4B-A942-7F364FC7683A}" destId="{9CE58D67-0D36-3B41-87C2-3F60A7A837DB}" srcOrd="0" destOrd="0" presId="urn:microsoft.com/office/officeart/2005/8/layout/hierarchy3"/>
    <dgm:cxn modelId="{A795FADE-CF77-DC44-ACB7-BA2C4245F620}" type="presParOf" srcId="{648CFD55-EB59-9F4B-A942-7F364FC7683A}" destId="{46B2FFA0-939B-3841-BA8F-32B54992A288}" srcOrd="1" destOrd="0" presId="urn:microsoft.com/office/officeart/2005/8/layout/hierarchy3"/>
    <dgm:cxn modelId="{EA910588-40D4-6741-BAFB-DE853057322B}" type="presParOf" srcId="{648CFD55-EB59-9F4B-A942-7F364FC7683A}" destId="{EB0A2B47-68C9-F54D-A1B6-2294B8D52E53}" srcOrd="2" destOrd="0" presId="urn:microsoft.com/office/officeart/2005/8/layout/hierarchy3"/>
    <dgm:cxn modelId="{1A24798D-2359-3740-BCDC-1F635F1530A3}" type="presParOf" srcId="{648CFD55-EB59-9F4B-A942-7F364FC7683A}" destId="{AAEFDA0A-2A77-B541-998D-4CC4CD12889C}"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C47FAE-2C9D-A84F-92C0-A9DC4AC195AE}"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2FC2E9B4-C63C-9B4F-9DEB-276BEA05C986}">
      <dgm:prSet phldrT="[Text]"/>
      <dgm:spPr/>
      <dgm:t>
        <a:bodyPr/>
        <a:lstStyle/>
        <a:p>
          <a:r>
            <a:rPr lang="en-US" dirty="0"/>
            <a:t>Social</a:t>
          </a:r>
        </a:p>
      </dgm:t>
    </dgm:pt>
    <dgm:pt modelId="{ACDFC57C-335D-EE4A-B4A8-273A20FA2ACA}" type="parTrans" cxnId="{797FACEB-E414-0D49-8D52-92ED488DA90C}">
      <dgm:prSet/>
      <dgm:spPr/>
      <dgm:t>
        <a:bodyPr/>
        <a:lstStyle/>
        <a:p>
          <a:endParaRPr lang="en-US"/>
        </a:p>
      </dgm:t>
    </dgm:pt>
    <dgm:pt modelId="{FED6B3EF-51B1-384C-A52F-C9E9A89CBA5A}" type="sibTrans" cxnId="{797FACEB-E414-0D49-8D52-92ED488DA90C}">
      <dgm:prSet/>
      <dgm:spPr/>
      <dgm:t>
        <a:bodyPr/>
        <a:lstStyle/>
        <a:p>
          <a:endParaRPr lang="en-US"/>
        </a:p>
      </dgm:t>
    </dgm:pt>
    <dgm:pt modelId="{77A42DA0-DED4-A948-80F1-8D8CC2B1A885}">
      <dgm:prSet phldrT="[Text]"/>
      <dgm:spPr/>
      <dgm:t>
        <a:bodyPr/>
        <a:lstStyle/>
        <a:p>
          <a:r>
            <a:rPr lang="en-US" dirty="0"/>
            <a:t>Technological</a:t>
          </a:r>
        </a:p>
      </dgm:t>
    </dgm:pt>
    <dgm:pt modelId="{D4B634A2-5D85-8444-A556-96E71D8CE544}" type="parTrans" cxnId="{A277E934-51B4-2740-947B-9E58427A27DD}">
      <dgm:prSet/>
      <dgm:spPr/>
      <dgm:t>
        <a:bodyPr/>
        <a:lstStyle/>
        <a:p>
          <a:endParaRPr lang="en-US"/>
        </a:p>
      </dgm:t>
    </dgm:pt>
    <dgm:pt modelId="{CDEE3C9B-8313-0A4E-813D-105ED6EBB515}" type="sibTrans" cxnId="{A277E934-51B4-2740-947B-9E58427A27DD}">
      <dgm:prSet/>
      <dgm:spPr/>
      <dgm:t>
        <a:bodyPr/>
        <a:lstStyle/>
        <a:p>
          <a:endParaRPr lang="en-US"/>
        </a:p>
      </dgm:t>
    </dgm:pt>
    <dgm:pt modelId="{0D805C41-67FE-2E4E-A793-C9CE5FA69DAB}">
      <dgm:prSet phldrT="[Text]"/>
      <dgm:spPr/>
      <dgm:t>
        <a:bodyPr/>
        <a:lstStyle/>
        <a:p>
          <a:r>
            <a:rPr lang="en-US" dirty="0"/>
            <a:t>Ecological</a:t>
          </a:r>
        </a:p>
      </dgm:t>
    </dgm:pt>
    <dgm:pt modelId="{7D70BF4A-B104-7149-847F-3308D096FBB5}" type="parTrans" cxnId="{5056817B-A55F-B943-ACCC-F0F671EAB0F3}">
      <dgm:prSet/>
      <dgm:spPr/>
      <dgm:t>
        <a:bodyPr/>
        <a:lstStyle/>
        <a:p>
          <a:endParaRPr lang="en-US"/>
        </a:p>
      </dgm:t>
    </dgm:pt>
    <dgm:pt modelId="{E295FFBA-CD62-B54F-B90C-BB5EB68CAF7D}" type="sibTrans" cxnId="{5056817B-A55F-B943-ACCC-F0F671EAB0F3}">
      <dgm:prSet/>
      <dgm:spPr/>
      <dgm:t>
        <a:bodyPr/>
        <a:lstStyle/>
        <a:p>
          <a:endParaRPr lang="en-US"/>
        </a:p>
      </dgm:t>
    </dgm:pt>
    <dgm:pt modelId="{F19FD285-AB52-BE49-A7BE-47270046E2E9}" type="pres">
      <dgm:prSet presAssocID="{5FC47FAE-2C9D-A84F-92C0-A9DC4AC195AE}" presName="cycle" presStyleCnt="0">
        <dgm:presLayoutVars>
          <dgm:dir/>
          <dgm:resizeHandles val="exact"/>
        </dgm:presLayoutVars>
      </dgm:prSet>
      <dgm:spPr/>
    </dgm:pt>
    <dgm:pt modelId="{4FEE3CE9-1DEB-3140-A750-02D81EE4BC65}" type="pres">
      <dgm:prSet presAssocID="{2FC2E9B4-C63C-9B4F-9DEB-276BEA05C986}" presName="node" presStyleLbl="node1" presStyleIdx="0" presStyleCnt="3">
        <dgm:presLayoutVars>
          <dgm:bulletEnabled val="1"/>
        </dgm:presLayoutVars>
      </dgm:prSet>
      <dgm:spPr/>
    </dgm:pt>
    <dgm:pt modelId="{11B2C4D7-9FDE-1646-9CFA-2764BA6DED21}" type="pres">
      <dgm:prSet presAssocID="{FED6B3EF-51B1-384C-A52F-C9E9A89CBA5A}" presName="sibTrans" presStyleLbl="sibTrans2D1" presStyleIdx="0" presStyleCnt="3"/>
      <dgm:spPr/>
    </dgm:pt>
    <dgm:pt modelId="{178E24C6-9B28-474F-91F2-52B7458E1E25}" type="pres">
      <dgm:prSet presAssocID="{FED6B3EF-51B1-384C-A52F-C9E9A89CBA5A}" presName="connectorText" presStyleLbl="sibTrans2D1" presStyleIdx="0" presStyleCnt="3"/>
      <dgm:spPr/>
    </dgm:pt>
    <dgm:pt modelId="{2E959A73-2EEE-714C-92A5-D7FA7DFBD8FE}" type="pres">
      <dgm:prSet presAssocID="{77A42DA0-DED4-A948-80F1-8D8CC2B1A885}" presName="node" presStyleLbl="node1" presStyleIdx="1" presStyleCnt="3">
        <dgm:presLayoutVars>
          <dgm:bulletEnabled val="1"/>
        </dgm:presLayoutVars>
      </dgm:prSet>
      <dgm:spPr/>
    </dgm:pt>
    <dgm:pt modelId="{1D40DE97-7822-9548-A525-BFABEB5741EA}" type="pres">
      <dgm:prSet presAssocID="{CDEE3C9B-8313-0A4E-813D-105ED6EBB515}" presName="sibTrans" presStyleLbl="sibTrans2D1" presStyleIdx="1" presStyleCnt="3"/>
      <dgm:spPr/>
    </dgm:pt>
    <dgm:pt modelId="{A388F733-2FCE-8E42-9634-7876372FA0B7}" type="pres">
      <dgm:prSet presAssocID="{CDEE3C9B-8313-0A4E-813D-105ED6EBB515}" presName="connectorText" presStyleLbl="sibTrans2D1" presStyleIdx="1" presStyleCnt="3"/>
      <dgm:spPr/>
    </dgm:pt>
    <dgm:pt modelId="{91DD8EAB-3E1F-2041-91E0-A4B51C5AFFDB}" type="pres">
      <dgm:prSet presAssocID="{0D805C41-67FE-2E4E-A793-C9CE5FA69DAB}" presName="node" presStyleLbl="node1" presStyleIdx="2" presStyleCnt="3">
        <dgm:presLayoutVars>
          <dgm:bulletEnabled val="1"/>
        </dgm:presLayoutVars>
      </dgm:prSet>
      <dgm:spPr/>
    </dgm:pt>
    <dgm:pt modelId="{3A37BD45-FCF0-2B4C-A473-454900ECADEA}" type="pres">
      <dgm:prSet presAssocID="{E295FFBA-CD62-B54F-B90C-BB5EB68CAF7D}" presName="sibTrans" presStyleLbl="sibTrans2D1" presStyleIdx="2" presStyleCnt="3"/>
      <dgm:spPr/>
    </dgm:pt>
    <dgm:pt modelId="{19A6D0A5-8664-2B49-9743-936799CC6C32}" type="pres">
      <dgm:prSet presAssocID="{E295FFBA-CD62-B54F-B90C-BB5EB68CAF7D}" presName="connectorText" presStyleLbl="sibTrans2D1" presStyleIdx="2" presStyleCnt="3"/>
      <dgm:spPr/>
    </dgm:pt>
  </dgm:ptLst>
  <dgm:cxnLst>
    <dgm:cxn modelId="{AFB95918-A20C-AF48-85B9-978C8D4BA6BC}" type="presOf" srcId="{77A42DA0-DED4-A948-80F1-8D8CC2B1A885}" destId="{2E959A73-2EEE-714C-92A5-D7FA7DFBD8FE}" srcOrd="0" destOrd="0" presId="urn:microsoft.com/office/officeart/2005/8/layout/cycle2"/>
    <dgm:cxn modelId="{805E9B1D-8FF2-4D47-846C-E87565CB9B9C}" type="presOf" srcId="{2FC2E9B4-C63C-9B4F-9DEB-276BEA05C986}" destId="{4FEE3CE9-1DEB-3140-A750-02D81EE4BC65}" srcOrd="0" destOrd="0" presId="urn:microsoft.com/office/officeart/2005/8/layout/cycle2"/>
    <dgm:cxn modelId="{A277E934-51B4-2740-947B-9E58427A27DD}" srcId="{5FC47FAE-2C9D-A84F-92C0-A9DC4AC195AE}" destId="{77A42DA0-DED4-A948-80F1-8D8CC2B1A885}" srcOrd="1" destOrd="0" parTransId="{D4B634A2-5D85-8444-A556-96E71D8CE544}" sibTransId="{CDEE3C9B-8313-0A4E-813D-105ED6EBB515}"/>
    <dgm:cxn modelId="{59671045-303B-154C-BB08-D81E2834750A}" type="presOf" srcId="{FED6B3EF-51B1-384C-A52F-C9E9A89CBA5A}" destId="{11B2C4D7-9FDE-1646-9CFA-2764BA6DED21}" srcOrd="0" destOrd="0" presId="urn:microsoft.com/office/officeart/2005/8/layout/cycle2"/>
    <dgm:cxn modelId="{707C494F-6680-A04F-A116-CC75BAE66A7F}" type="presOf" srcId="{E295FFBA-CD62-B54F-B90C-BB5EB68CAF7D}" destId="{3A37BD45-FCF0-2B4C-A473-454900ECADEA}" srcOrd="0" destOrd="0" presId="urn:microsoft.com/office/officeart/2005/8/layout/cycle2"/>
    <dgm:cxn modelId="{670FEE6A-AE57-A441-BB87-0D22AFD7F954}" type="presOf" srcId="{CDEE3C9B-8313-0A4E-813D-105ED6EBB515}" destId="{A388F733-2FCE-8E42-9634-7876372FA0B7}" srcOrd="1" destOrd="0" presId="urn:microsoft.com/office/officeart/2005/8/layout/cycle2"/>
    <dgm:cxn modelId="{09331270-CDFE-6E45-8405-FCA9BDA419D6}" type="presOf" srcId="{FED6B3EF-51B1-384C-A52F-C9E9A89CBA5A}" destId="{178E24C6-9B28-474F-91F2-52B7458E1E25}" srcOrd="1" destOrd="0" presId="urn:microsoft.com/office/officeart/2005/8/layout/cycle2"/>
    <dgm:cxn modelId="{4324FB74-B895-0240-B7C4-21AAA2E416C6}" type="presOf" srcId="{0D805C41-67FE-2E4E-A793-C9CE5FA69DAB}" destId="{91DD8EAB-3E1F-2041-91E0-A4B51C5AFFDB}" srcOrd="0" destOrd="0" presId="urn:microsoft.com/office/officeart/2005/8/layout/cycle2"/>
    <dgm:cxn modelId="{5056817B-A55F-B943-ACCC-F0F671EAB0F3}" srcId="{5FC47FAE-2C9D-A84F-92C0-A9DC4AC195AE}" destId="{0D805C41-67FE-2E4E-A793-C9CE5FA69DAB}" srcOrd="2" destOrd="0" parTransId="{7D70BF4A-B104-7149-847F-3308D096FBB5}" sibTransId="{E295FFBA-CD62-B54F-B90C-BB5EB68CAF7D}"/>
    <dgm:cxn modelId="{4DFD2781-8A49-B041-82FB-C8503567DE89}" type="presOf" srcId="{E295FFBA-CD62-B54F-B90C-BB5EB68CAF7D}" destId="{19A6D0A5-8664-2B49-9743-936799CC6C32}" srcOrd="1" destOrd="0" presId="urn:microsoft.com/office/officeart/2005/8/layout/cycle2"/>
    <dgm:cxn modelId="{F3A1FA9A-5395-F046-9006-334F2B0A5DEB}" type="presOf" srcId="{CDEE3C9B-8313-0A4E-813D-105ED6EBB515}" destId="{1D40DE97-7822-9548-A525-BFABEB5741EA}" srcOrd="0" destOrd="0" presId="urn:microsoft.com/office/officeart/2005/8/layout/cycle2"/>
    <dgm:cxn modelId="{797FACEB-E414-0D49-8D52-92ED488DA90C}" srcId="{5FC47FAE-2C9D-A84F-92C0-A9DC4AC195AE}" destId="{2FC2E9B4-C63C-9B4F-9DEB-276BEA05C986}" srcOrd="0" destOrd="0" parTransId="{ACDFC57C-335D-EE4A-B4A8-273A20FA2ACA}" sibTransId="{FED6B3EF-51B1-384C-A52F-C9E9A89CBA5A}"/>
    <dgm:cxn modelId="{58BF0EEE-2DA7-EA45-92EE-FA03DD5A23C4}" type="presOf" srcId="{5FC47FAE-2C9D-A84F-92C0-A9DC4AC195AE}" destId="{F19FD285-AB52-BE49-A7BE-47270046E2E9}" srcOrd="0" destOrd="0" presId="urn:microsoft.com/office/officeart/2005/8/layout/cycle2"/>
    <dgm:cxn modelId="{027623A5-F096-C544-A3A6-98418B73726A}" type="presParOf" srcId="{F19FD285-AB52-BE49-A7BE-47270046E2E9}" destId="{4FEE3CE9-1DEB-3140-A750-02D81EE4BC65}" srcOrd="0" destOrd="0" presId="urn:microsoft.com/office/officeart/2005/8/layout/cycle2"/>
    <dgm:cxn modelId="{313738E8-4574-F646-9E76-09E6D3ECCC63}" type="presParOf" srcId="{F19FD285-AB52-BE49-A7BE-47270046E2E9}" destId="{11B2C4D7-9FDE-1646-9CFA-2764BA6DED21}" srcOrd="1" destOrd="0" presId="urn:microsoft.com/office/officeart/2005/8/layout/cycle2"/>
    <dgm:cxn modelId="{2BAD8843-BCFA-C34B-B970-4CC221C2B41B}" type="presParOf" srcId="{11B2C4D7-9FDE-1646-9CFA-2764BA6DED21}" destId="{178E24C6-9B28-474F-91F2-52B7458E1E25}" srcOrd="0" destOrd="0" presId="urn:microsoft.com/office/officeart/2005/8/layout/cycle2"/>
    <dgm:cxn modelId="{A70E064D-8114-D843-AE60-F0CCA229DCCE}" type="presParOf" srcId="{F19FD285-AB52-BE49-A7BE-47270046E2E9}" destId="{2E959A73-2EEE-714C-92A5-D7FA7DFBD8FE}" srcOrd="2" destOrd="0" presId="urn:microsoft.com/office/officeart/2005/8/layout/cycle2"/>
    <dgm:cxn modelId="{8DFC7DD9-A7BD-8B41-BA52-08A721B5363A}" type="presParOf" srcId="{F19FD285-AB52-BE49-A7BE-47270046E2E9}" destId="{1D40DE97-7822-9548-A525-BFABEB5741EA}" srcOrd="3" destOrd="0" presId="urn:microsoft.com/office/officeart/2005/8/layout/cycle2"/>
    <dgm:cxn modelId="{1BA054C1-53F6-924C-A08F-E1C0C903D34C}" type="presParOf" srcId="{1D40DE97-7822-9548-A525-BFABEB5741EA}" destId="{A388F733-2FCE-8E42-9634-7876372FA0B7}" srcOrd="0" destOrd="0" presId="urn:microsoft.com/office/officeart/2005/8/layout/cycle2"/>
    <dgm:cxn modelId="{37C24922-41C1-644E-850F-EBC3F90C2E48}" type="presParOf" srcId="{F19FD285-AB52-BE49-A7BE-47270046E2E9}" destId="{91DD8EAB-3E1F-2041-91E0-A4B51C5AFFDB}" srcOrd="4" destOrd="0" presId="urn:microsoft.com/office/officeart/2005/8/layout/cycle2"/>
    <dgm:cxn modelId="{E69AE01F-F438-7B45-8CDE-5EC49B94DDCC}" type="presParOf" srcId="{F19FD285-AB52-BE49-A7BE-47270046E2E9}" destId="{3A37BD45-FCF0-2B4C-A473-454900ECADEA}" srcOrd="5" destOrd="0" presId="urn:microsoft.com/office/officeart/2005/8/layout/cycle2"/>
    <dgm:cxn modelId="{B4A70E34-1542-B548-B85E-3EF2B7F283C3}" type="presParOf" srcId="{3A37BD45-FCF0-2B4C-A473-454900ECADEA}" destId="{19A6D0A5-8664-2B49-9743-936799CC6C32}"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EE336-BD4D-6447-8F16-C3D7E7EBDFF7}">
      <dsp:nvSpPr>
        <dsp:cNvPr id="0" name=""/>
        <dsp:cNvSpPr/>
      </dsp:nvSpPr>
      <dsp:spPr>
        <a:xfrm>
          <a:off x="850" y="51406"/>
          <a:ext cx="1990610" cy="9953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kern="1200" dirty="0"/>
            <a:t>Ecological</a:t>
          </a:r>
        </a:p>
      </dsp:txBody>
      <dsp:txXfrm>
        <a:off x="30001" y="80557"/>
        <a:ext cx="1932308" cy="937003"/>
      </dsp:txXfrm>
    </dsp:sp>
    <dsp:sp modelId="{69B57B1C-4427-4B41-AD2D-106ADE3C38B2}">
      <dsp:nvSpPr>
        <dsp:cNvPr id="0" name=""/>
        <dsp:cNvSpPr/>
      </dsp:nvSpPr>
      <dsp:spPr>
        <a:xfrm>
          <a:off x="199911" y="1046711"/>
          <a:ext cx="199061" cy="746478"/>
        </a:xfrm>
        <a:custGeom>
          <a:avLst/>
          <a:gdLst/>
          <a:ahLst/>
          <a:cxnLst/>
          <a:rect l="0" t="0" r="0" b="0"/>
          <a:pathLst>
            <a:path>
              <a:moveTo>
                <a:pt x="0" y="0"/>
              </a:moveTo>
              <a:lnTo>
                <a:pt x="0" y="746478"/>
              </a:lnTo>
              <a:lnTo>
                <a:pt x="199061" y="7464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529E79-F293-A64B-B6E4-B61F9E5E9D88}">
      <dsp:nvSpPr>
        <dsp:cNvPr id="0" name=""/>
        <dsp:cNvSpPr/>
      </dsp:nvSpPr>
      <dsp:spPr>
        <a:xfrm>
          <a:off x="398972" y="1295537"/>
          <a:ext cx="1592488" cy="9953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“Measure of the persistence of systems and of their ability to absorb change and disturbance and still maintain the same relationships between populations or state variables” (Holling)</a:t>
          </a:r>
        </a:p>
      </dsp:txBody>
      <dsp:txXfrm>
        <a:off x="428123" y="1324688"/>
        <a:ext cx="1534186" cy="937003"/>
      </dsp:txXfrm>
    </dsp:sp>
    <dsp:sp modelId="{C5272C64-A0DC-2444-9581-B67A57BD92BE}">
      <dsp:nvSpPr>
        <dsp:cNvPr id="0" name=""/>
        <dsp:cNvSpPr/>
      </dsp:nvSpPr>
      <dsp:spPr>
        <a:xfrm>
          <a:off x="199911" y="1046711"/>
          <a:ext cx="199061" cy="1990610"/>
        </a:xfrm>
        <a:custGeom>
          <a:avLst/>
          <a:gdLst/>
          <a:ahLst/>
          <a:cxnLst/>
          <a:rect l="0" t="0" r="0" b="0"/>
          <a:pathLst>
            <a:path>
              <a:moveTo>
                <a:pt x="0" y="0"/>
              </a:moveTo>
              <a:lnTo>
                <a:pt x="0" y="1990610"/>
              </a:lnTo>
              <a:lnTo>
                <a:pt x="199061" y="19906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DB0454-E378-EB46-80CE-0E73D1D37F53}">
      <dsp:nvSpPr>
        <dsp:cNvPr id="0" name=""/>
        <dsp:cNvSpPr/>
      </dsp:nvSpPr>
      <dsp:spPr>
        <a:xfrm>
          <a:off x="398972" y="2539668"/>
          <a:ext cx="1592488" cy="9953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“The capacity of a system to experience shocks while retaining essentially the same function, structure, feedbacks, and therefore identity” (Walker)</a:t>
          </a:r>
        </a:p>
      </dsp:txBody>
      <dsp:txXfrm>
        <a:off x="428123" y="2568819"/>
        <a:ext cx="1534186" cy="937003"/>
      </dsp:txXfrm>
    </dsp:sp>
    <dsp:sp modelId="{6190E46A-80BB-2746-9E86-D4F37087716F}">
      <dsp:nvSpPr>
        <dsp:cNvPr id="0" name=""/>
        <dsp:cNvSpPr/>
      </dsp:nvSpPr>
      <dsp:spPr>
        <a:xfrm>
          <a:off x="2489113" y="51406"/>
          <a:ext cx="1990610" cy="9953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kern="1200" dirty="0"/>
            <a:t>Social Sciences</a:t>
          </a:r>
        </a:p>
      </dsp:txBody>
      <dsp:txXfrm>
        <a:off x="2518264" y="80557"/>
        <a:ext cx="1932308" cy="937003"/>
      </dsp:txXfrm>
    </dsp:sp>
    <dsp:sp modelId="{763E0CEA-0A26-664C-9A1C-570A6DF8474F}">
      <dsp:nvSpPr>
        <dsp:cNvPr id="0" name=""/>
        <dsp:cNvSpPr/>
      </dsp:nvSpPr>
      <dsp:spPr>
        <a:xfrm>
          <a:off x="2688174" y="1046711"/>
          <a:ext cx="199061" cy="746478"/>
        </a:xfrm>
        <a:custGeom>
          <a:avLst/>
          <a:gdLst/>
          <a:ahLst/>
          <a:cxnLst/>
          <a:rect l="0" t="0" r="0" b="0"/>
          <a:pathLst>
            <a:path>
              <a:moveTo>
                <a:pt x="0" y="0"/>
              </a:moveTo>
              <a:lnTo>
                <a:pt x="0" y="746478"/>
              </a:lnTo>
              <a:lnTo>
                <a:pt x="199061" y="7464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771A0D-F889-2D47-BBAA-C89DEB5D1A69}">
      <dsp:nvSpPr>
        <dsp:cNvPr id="0" name=""/>
        <dsp:cNvSpPr/>
      </dsp:nvSpPr>
      <dsp:spPr>
        <a:xfrm>
          <a:off x="2887235" y="1295537"/>
          <a:ext cx="1592488" cy="9953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“The ability of groups or communities to cope with external stresses and disturbances as a result of social, political, and environmental change” (Adger)</a:t>
          </a:r>
        </a:p>
      </dsp:txBody>
      <dsp:txXfrm>
        <a:off x="2916386" y="1324688"/>
        <a:ext cx="1534186" cy="937003"/>
      </dsp:txXfrm>
    </dsp:sp>
    <dsp:sp modelId="{193CEEBE-5146-FB40-B754-321D7C4E31DF}">
      <dsp:nvSpPr>
        <dsp:cNvPr id="0" name=""/>
        <dsp:cNvSpPr/>
      </dsp:nvSpPr>
      <dsp:spPr>
        <a:xfrm>
          <a:off x="2688174" y="1046711"/>
          <a:ext cx="199061" cy="1990610"/>
        </a:xfrm>
        <a:custGeom>
          <a:avLst/>
          <a:gdLst/>
          <a:ahLst/>
          <a:cxnLst/>
          <a:rect l="0" t="0" r="0" b="0"/>
          <a:pathLst>
            <a:path>
              <a:moveTo>
                <a:pt x="0" y="0"/>
              </a:moveTo>
              <a:lnTo>
                <a:pt x="0" y="1990610"/>
              </a:lnTo>
              <a:lnTo>
                <a:pt x="199061" y="19906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5551E4-0BE4-FE41-BE6D-35A2E4A07B4F}">
      <dsp:nvSpPr>
        <dsp:cNvPr id="0" name=""/>
        <dsp:cNvSpPr/>
      </dsp:nvSpPr>
      <dsp:spPr>
        <a:xfrm>
          <a:off x="2887235" y="2539668"/>
          <a:ext cx="1592488" cy="9953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“The ability of the system to withstand either market or environmental shocks without loosing the capacity to allocate resources efficiently” (Perrings) </a:t>
          </a:r>
        </a:p>
      </dsp:txBody>
      <dsp:txXfrm>
        <a:off x="2916386" y="2568819"/>
        <a:ext cx="1534186" cy="937003"/>
      </dsp:txXfrm>
    </dsp:sp>
    <dsp:sp modelId="{19FF2244-C723-944F-965D-190D11368A47}">
      <dsp:nvSpPr>
        <dsp:cNvPr id="0" name=""/>
        <dsp:cNvSpPr/>
      </dsp:nvSpPr>
      <dsp:spPr>
        <a:xfrm>
          <a:off x="4977376" y="51406"/>
          <a:ext cx="1990610" cy="9953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kern="1200" dirty="0"/>
            <a:t>Hybrid</a:t>
          </a:r>
        </a:p>
      </dsp:txBody>
      <dsp:txXfrm>
        <a:off x="5006527" y="80557"/>
        <a:ext cx="1932308" cy="937003"/>
      </dsp:txXfrm>
    </dsp:sp>
    <dsp:sp modelId="{9CE58D67-0D36-3B41-87C2-3F60A7A837DB}">
      <dsp:nvSpPr>
        <dsp:cNvPr id="0" name=""/>
        <dsp:cNvSpPr/>
      </dsp:nvSpPr>
      <dsp:spPr>
        <a:xfrm>
          <a:off x="5176437" y="1046711"/>
          <a:ext cx="199061" cy="746478"/>
        </a:xfrm>
        <a:custGeom>
          <a:avLst/>
          <a:gdLst/>
          <a:ahLst/>
          <a:cxnLst/>
          <a:rect l="0" t="0" r="0" b="0"/>
          <a:pathLst>
            <a:path>
              <a:moveTo>
                <a:pt x="0" y="0"/>
              </a:moveTo>
              <a:lnTo>
                <a:pt x="0" y="746478"/>
              </a:lnTo>
              <a:lnTo>
                <a:pt x="199061" y="7464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B2FFA0-939B-3841-BA8F-32B54992A288}">
      <dsp:nvSpPr>
        <dsp:cNvPr id="0" name=""/>
        <dsp:cNvSpPr/>
      </dsp:nvSpPr>
      <dsp:spPr>
        <a:xfrm>
          <a:off x="5375498" y="1295537"/>
          <a:ext cx="1592488" cy="9953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“The underlying capacity of an ecosystem to maintain desired ecosystem services in the face of a fluctuating environment and human use” (Folke)</a:t>
          </a:r>
        </a:p>
      </dsp:txBody>
      <dsp:txXfrm>
        <a:off x="5404649" y="1324688"/>
        <a:ext cx="1534186" cy="937003"/>
      </dsp:txXfrm>
    </dsp:sp>
    <dsp:sp modelId="{EB0A2B47-68C9-F54D-A1B6-2294B8D52E53}">
      <dsp:nvSpPr>
        <dsp:cNvPr id="0" name=""/>
        <dsp:cNvSpPr/>
      </dsp:nvSpPr>
      <dsp:spPr>
        <a:xfrm>
          <a:off x="5176437" y="1046711"/>
          <a:ext cx="199061" cy="1990610"/>
        </a:xfrm>
        <a:custGeom>
          <a:avLst/>
          <a:gdLst/>
          <a:ahLst/>
          <a:cxnLst/>
          <a:rect l="0" t="0" r="0" b="0"/>
          <a:pathLst>
            <a:path>
              <a:moveTo>
                <a:pt x="0" y="0"/>
              </a:moveTo>
              <a:lnTo>
                <a:pt x="0" y="1990610"/>
              </a:lnTo>
              <a:lnTo>
                <a:pt x="199061" y="19906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EFDA0A-2A77-B541-998D-4CC4CD12889C}">
      <dsp:nvSpPr>
        <dsp:cNvPr id="0" name=""/>
        <dsp:cNvSpPr/>
      </dsp:nvSpPr>
      <dsp:spPr>
        <a:xfrm>
          <a:off x="5375498" y="2539668"/>
          <a:ext cx="1592488" cy="9953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"The capacity of a social-ecological systems to absorb recurrent disturbances (...) so as to retain essential structures, processes and feedbacks" (Adger)</a:t>
          </a:r>
        </a:p>
      </dsp:txBody>
      <dsp:txXfrm>
        <a:off x="5404649" y="2568819"/>
        <a:ext cx="1534186" cy="9370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EE3CE9-1DEB-3140-A750-02D81EE4BC65}">
      <dsp:nvSpPr>
        <dsp:cNvPr id="0" name=""/>
        <dsp:cNvSpPr/>
      </dsp:nvSpPr>
      <dsp:spPr>
        <a:xfrm>
          <a:off x="2728995" y="232"/>
          <a:ext cx="2229742" cy="22297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Social</a:t>
          </a:r>
        </a:p>
      </dsp:txBody>
      <dsp:txXfrm>
        <a:off x="3055533" y="326770"/>
        <a:ext cx="1576666" cy="1576666"/>
      </dsp:txXfrm>
    </dsp:sp>
    <dsp:sp modelId="{11B2C4D7-9FDE-1646-9CFA-2764BA6DED21}">
      <dsp:nvSpPr>
        <dsp:cNvPr id="0" name=""/>
        <dsp:cNvSpPr/>
      </dsp:nvSpPr>
      <dsp:spPr>
        <a:xfrm rot="3600000">
          <a:off x="4376064" y="2175479"/>
          <a:ext cx="594498" cy="7525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4420651" y="2248760"/>
        <a:ext cx="416149" cy="451522"/>
      </dsp:txXfrm>
    </dsp:sp>
    <dsp:sp modelId="{2E959A73-2EEE-714C-92A5-D7FA7DFBD8FE}">
      <dsp:nvSpPr>
        <dsp:cNvPr id="0" name=""/>
        <dsp:cNvSpPr/>
      </dsp:nvSpPr>
      <dsp:spPr>
        <a:xfrm>
          <a:off x="4404714" y="2902663"/>
          <a:ext cx="2229742" cy="22297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Technological</a:t>
          </a:r>
        </a:p>
      </dsp:txBody>
      <dsp:txXfrm>
        <a:off x="4731252" y="3229201"/>
        <a:ext cx="1576666" cy="1576666"/>
      </dsp:txXfrm>
    </dsp:sp>
    <dsp:sp modelId="{1D40DE97-7822-9548-A525-BFABEB5741EA}">
      <dsp:nvSpPr>
        <dsp:cNvPr id="0" name=""/>
        <dsp:cNvSpPr/>
      </dsp:nvSpPr>
      <dsp:spPr>
        <a:xfrm rot="10800000">
          <a:off x="3563442" y="3641265"/>
          <a:ext cx="594498" cy="7525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3741791" y="3791773"/>
        <a:ext cx="416149" cy="451522"/>
      </dsp:txXfrm>
    </dsp:sp>
    <dsp:sp modelId="{91DD8EAB-3E1F-2041-91E0-A4B51C5AFFDB}">
      <dsp:nvSpPr>
        <dsp:cNvPr id="0" name=""/>
        <dsp:cNvSpPr/>
      </dsp:nvSpPr>
      <dsp:spPr>
        <a:xfrm>
          <a:off x="1053276" y="2902663"/>
          <a:ext cx="2229742" cy="22297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Ecological</a:t>
          </a:r>
        </a:p>
      </dsp:txBody>
      <dsp:txXfrm>
        <a:off x="1379814" y="3229201"/>
        <a:ext cx="1576666" cy="1576666"/>
      </dsp:txXfrm>
    </dsp:sp>
    <dsp:sp modelId="{3A37BD45-FCF0-2B4C-A473-454900ECADEA}">
      <dsp:nvSpPr>
        <dsp:cNvPr id="0" name=""/>
        <dsp:cNvSpPr/>
      </dsp:nvSpPr>
      <dsp:spPr>
        <a:xfrm rot="18000000">
          <a:off x="2700345" y="2204621"/>
          <a:ext cx="594498" cy="7525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744932" y="2432356"/>
        <a:ext cx="416149" cy="45152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9" name="Google Shape;4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4" name="Google Shape;8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4" name="Google Shape;8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330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f8cd0ee2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f8cd0ee2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dirty="0">
                <a:solidFill>
                  <a:schemeClr val="dk1"/>
                </a:solidFill>
              </a:rPr>
              <a:t> </a:t>
            </a:r>
            <a:endParaRPr lang="en-US" b="0" dirty="0"/>
          </a:p>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7" name="Google Shape;7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9709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3" name="Google Shape;11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7" name="Google Shape;7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1546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7" name="Google Shape;7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0133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f8cd0ee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3f8cd0ee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8587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50619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2569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9" name="Google Shape;9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3" name="Google Shape;6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fa8b12462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0" name="Google Shape;70;g3fa8b12462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7" name="Google Shape;7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967110" y="1557867"/>
            <a:ext cx="6795913" cy="2235200"/>
          </a:xfrm>
          <a:prstGeom prst="rect">
            <a:avLst/>
          </a:prstGeom>
          <a:noFill/>
          <a:ln>
            <a:noFill/>
          </a:ln>
        </p:spPr>
        <p:txBody>
          <a:bodyPr spcFirstLastPara="1" wrap="square" lIns="91425" tIns="45700" rIns="91425" bIns="45700" anchor="b" anchorCtr="0"/>
          <a:lstStyle>
            <a:lvl1pPr marR="0" lvl="0" algn="l" rtl="0">
              <a:lnSpc>
                <a:spcPct val="133333"/>
              </a:lnSpc>
              <a:spcBef>
                <a:spcPts val="0"/>
              </a:spcBef>
              <a:spcAft>
                <a:spcPts val="0"/>
              </a:spcAft>
              <a:buClr>
                <a:schemeClr val="lt1"/>
              </a:buClr>
              <a:buSzPts val="3600"/>
              <a:buFont typeface="Calibri"/>
              <a:buNone/>
              <a:defRPr sz="36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 name="Google Shape;10;p2"/>
          <p:cNvSpPr txBox="1">
            <a:spLocks noGrp="1"/>
          </p:cNvSpPr>
          <p:nvPr>
            <p:ph type="subTitle" idx="1"/>
          </p:nvPr>
        </p:nvSpPr>
        <p:spPr>
          <a:xfrm>
            <a:off x="4967109" y="4275667"/>
            <a:ext cx="6795913" cy="1202267"/>
          </a:xfrm>
          <a:prstGeom prst="rect">
            <a:avLst/>
          </a:prstGeom>
          <a:noFill/>
          <a:ln>
            <a:noFill/>
          </a:ln>
        </p:spPr>
        <p:txBody>
          <a:bodyPr spcFirstLastPara="1" wrap="square" lIns="91425" tIns="45700" rIns="91425" bIns="45700" anchor="t" anchorCtr="0"/>
          <a:lstStyle>
            <a:lvl1pPr marR="0" lvl="0" algn="l" rtl="0">
              <a:lnSpc>
                <a:spcPct val="116666"/>
              </a:lnSpc>
              <a:spcBef>
                <a:spcPts val="48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4967110" y="1557867"/>
            <a:ext cx="6795913" cy="2235200"/>
          </a:xfrm>
          <a:prstGeom prst="rect">
            <a:avLst/>
          </a:prstGeom>
          <a:noFill/>
          <a:ln>
            <a:noFill/>
          </a:ln>
        </p:spPr>
        <p:txBody>
          <a:bodyPr spcFirstLastPara="1" wrap="square" lIns="91425" tIns="45700" rIns="91425" bIns="45700" anchor="b" anchorCtr="0"/>
          <a:lstStyle>
            <a:lvl1pPr marR="0" lvl="0" algn="l" rtl="0">
              <a:lnSpc>
                <a:spcPct val="133333"/>
              </a:lnSpc>
              <a:spcBef>
                <a:spcPts val="0"/>
              </a:spcBef>
              <a:spcAft>
                <a:spcPts val="0"/>
              </a:spcAft>
              <a:buClr>
                <a:schemeClr val="lt1"/>
              </a:buClr>
              <a:buSzPts val="3600"/>
              <a:buFont typeface="Calibri"/>
              <a:buNone/>
              <a:defRPr sz="36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3"/>
          <p:cNvSpPr txBox="1">
            <a:spLocks noGrp="1"/>
          </p:cNvSpPr>
          <p:nvPr>
            <p:ph type="subTitle" idx="1"/>
          </p:nvPr>
        </p:nvSpPr>
        <p:spPr>
          <a:xfrm>
            <a:off x="4967109" y="4275667"/>
            <a:ext cx="6795913" cy="1202267"/>
          </a:xfrm>
          <a:prstGeom prst="rect">
            <a:avLst/>
          </a:prstGeom>
          <a:noFill/>
          <a:ln>
            <a:noFill/>
          </a:ln>
        </p:spPr>
        <p:txBody>
          <a:bodyPr spcFirstLastPara="1" wrap="square" lIns="91425" tIns="45700" rIns="91425" bIns="45700" anchor="t" anchorCtr="0"/>
          <a:lstStyle>
            <a:lvl1pPr marR="0" lvl="0" algn="l" rtl="0">
              <a:lnSpc>
                <a:spcPct val="116666"/>
              </a:lnSpc>
              <a:spcBef>
                <a:spcPts val="48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7"/>
        <p:cNvGrpSpPr/>
        <p:nvPr/>
      </p:nvGrpSpPr>
      <p:grpSpPr>
        <a:xfrm>
          <a:off x="0" y="0"/>
          <a:ext cx="0" cy="0"/>
          <a:chOff x="0" y="0"/>
          <a:chExt cx="0" cy="0"/>
        </a:xfrm>
      </p:grpSpPr>
      <p:sp>
        <p:nvSpPr>
          <p:cNvPr id="18" name="Google Shape;18;p5"/>
          <p:cNvSpPr txBox="1">
            <a:spLocks noGrp="1"/>
          </p:cNvSpPr>
          <p:nvPr>
            <p:ph type="body" idx="1"/>
          </p:nvPr>
        </p:nvSpPr>
        <p:spPr>
          <a:xfrm>
            <a:off x="1" y="1413933"/>
            <a:ext cx="11830756" cy="4749800"/>
          </a:xfrm>
          <a:prstGeom prst="rect">
            <a:avLst/>
          </a:prstGeom>
          <a:noFill/>
          <a:ln>
            <a:noFill/>
          </a:ln>
        </p:spPr>
        <p:txBody>
          <a:bodyPr spcFirstLastPara="1" wrap="square" lIns="274300" tIns="45700" rIns="274300" bIns="45700" anchor="t" anchorCtr="0"/>
          <a:lstStyle>
            <a:lvl1pPr marL="457200" marR="0" lvl="0" indent="-228600" algn="l" rtl="0">
              <a:spcBef>
                <a:spcPts val="480"/>
              </a:spcBef>
              <a:spcAft>
                <a:spcPts val="0"/>
              </a:spcAft>
              <a:buClr>
                <a:srgbClr val="262626"/>
              </a:buClr>
              <a:buSzPts val="2400"/>
              <a:buFont typeface="Arial"/>
              <a:buNone/>
              <a:defRPr sz="2400" b="0" i="0" u="none" strike="noStrike" cap="none">
                <a:solidFill>
                  <a:srgbClr val="262626"/>
                </a:solidFill>
                <a:latin typeface="Calibri"/>
                <a:ea typeface="Calibri"/>
                <a:cs typeface="Calibri"/>
                <a:sym typeface="Calibri"/>
              </a:defRPr>
            </a:lvl1pPr>
            <a:lvl2pPr marL="914400" marR="0" lvl="1" indent="-361950" algn="l" rtl="0">
              <a:spcBef>
                <a:spcPts val="600"/>
              </a:spcBef>
              <a:spcAft>
                <a:spcPts val="0"/>
              </a:spcAft>
              <a:buClr>
                <a:srgbClr val="262626"/>
              </a:buClr>
              <a:buSzPts val="2100"/>
              <a:buFont typeface="Merriweather Sans"/>
              <a:buChar char="•"/>
              <a:defRPr sz="2100" b="0" i="0" u="none" strike="noStrike" cap="none">
                <a:solidFill>
                  <a:srgbClr val="262626"/>
                </a:solidFill>
                <a:latin typeface="Calibri"/>
                <a:ea typeface="Calibri"/>
                <a:cs typeface="Calibri"/>
                <a:sym typeface="Calibri"/>
              </a:defRPr>
            </a:lvl2pPr>
            <a:lvl3pPr marL="1371600" marR="0" lvl="2" indent="-361950" algn="l" rtl="0">
              <a:spcBef>
                <a:spcPts val="600"/>
              </a:spcBef>
              <a:spcAft>
                <a:spcPts val="0"/>
              </a:spcAft>
              <a:buClr>
                <a:srgbClr val="262626"/>
              </a:buClr>
              <a:buSzPts val="2100"/>
              <a:buFont typeface="Arial"/>
              <a:buChar char="•"/>
              <a:defRPr sz="2100" b="0" i="0" u="none" strike="noStrike" cap="none">
                <a:solidFill>
                  <a:srgbClr val="262626"/>
                </a:solidFill>
                <a:latin typeface="Calibri"/>
                <a:ea typeface="Calibri"/>
                <a:cs typeface="Calibri"/>
                <a:sym typeface="Calibri"/>
              </a:defRPr>
            </a:lvl3pPr>
            <a:lvl4pPr marL="1828800" marR="0" lvl="3" indent="-381000" algn="l" rtl="0">
              <a:spcBef>
                <a:spcPts val="600"/>
              </a:spcBef>
              <a:spcAft>
                <a:spcPts val="0"/>
              </a:spcAft>
              <a:buClr>
                <a:schemeClr val="dk1"/>
              </a:buClr>
              <a:buSzPts val="2400"/>
              <a:buFont typeface="Arial"/>
              <a:buChar char="–"/>
              <a:defRPr sz="2400" b="0" i="0" u="none" strike="noStrike" cap="none">
                <a:solidFill>
                  <a:schemeClr val="dk1"/>
                </a:solidFill>
                <a:latin typeface="Roboto Light"/>
                <a:ea typeface="Roboto Light"/>
                <a:cs typeface="Roboto Light"/>
                <a:sym typeface="Roboto Light"/>
              </a:defRPr>
            </a:lvl4pPr>
            <a:lvl5pPr marL="2286000" marR="0" lvl="4" indent="-381000" algn="l" rtl="0">
              <a:spcBef>
                <a:spcPts val="480"/>
              </a:spcBef>
              <a:spcAft>
                <a:spcPts val="0"/>
              </a:spcAft>
              <a:buClr>
                <a:schemeClr val="dk1"/>
              </a:buClr>
              <a:buSzPts val="2400"/>
              <a:buFont typeface="Arial"/>
              <a:buChar char="»"/>
              <a:defRPr sz="2400" b="0" i="0" u="none" strike="noStrike" cap="none">
                <a:solidFill>
                  <a:schemeClr val="dk1"/>
                </a:solidFill>
                <a:latin typeface="Roboto Light"/>
                <a:ea typeface="Roboto Light"/>
                <a:cs typeface="Roboto Light"/>
                <a:sym typeface="Roboto Light"/>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9" name="Google Shape;19;p5"/>
          <p:cNvSpPr txBox="1">
            <a:spLocks noGrp="1"/>
          </p:cNvSpPr>
          <p:nvPr>
            <p:ph type="title"/>
          </p:nvPr>
        </p:nvSpPr>
        <p:spPr>
          <a:xfrm>
            <a:off x="0" y="0"/>
            <a:ext cx="7687733" cy="991352"/>
          </a:xfrm>
          <a:prstGeom prst="rect">
            <a:avLst/>
          </a:prstGeom>
          <a:solidFill>
            <a:schemeClr val="dk1"/>
          </a:solidFill>
          <a:ln>
            <a:noFill/>
          </a:ln>
        </p:spPr>
        <p:txBody>
          <a:bodyPr spcFirstLastPara="1" wrap="square" lIns="274300" tIns="45700" rIns="91425" bIns="45700" anchor="ctr" anchorCtr="0"/>
          <a:lstStyle>
            <a:lvl1pPr marR="0" lvl="0" algn="l" rtl="0">
              <a:spcBef>
                <a:spcPts val="0"/>
              </a:spcBef>
              <a:spcAft>
                <a:spcPts val="0"/>
              </a:spcAft>
              <a:buClr>
                <a:srgbClr val="EEB211"/>
              </a:buClr>
              <a:buSzPts val="2400"/>
              <a:buFont typeface="Calibri"/>
              <a:buNone/>
              <a:defRPr sz="2400" b="0" i="0" u="none" strike="noStrike" cap="none">
                <a:solidFill>
                  <a:srgbClr val="EEB21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413933"/>
            <a:ext cx="11830756" cy="4749800"/>
          </a:xfrm>
        </p:spPr>
        <p:txBody>
          <a:bodyPr>
            <a:noAutofit/>
          </a:bodyPr>
          <a:lstStyle>
            <a:lvl1pPr marL="0" indent="0">
              <a:spcAft>
                <a:spcPts val="600"/>
              </a:spcAft>
              <a:buFontTx/>
              <a:buNone/>
              <a:defRPr sz="2400"/>
            </a:lvl1pPr>
            <a:lvl2pPr marL="466344" indent="-285750">
              <a:spcAft>
                <a:spcPts val="600"/>
              </a:spcAft>
              <a:buFont typeface="Lucida Grande"/>
              <a:buChar char="•"/>
              <a:defRPr sz="2100"/>
            </a:lvl2pPr>
            <a:lvl3pPr>
              <a:spcAft>
                <a:spcPts val="600"/>
              </a:spcAft>
              <a:defRPr sz="2100"/>
            </a:lvl3pPr>
            <a:lvl4pPr>
              <a:defRPr sz="2400"/>
            </a:lvl4pPr>
            <a:lvl5pPr>
              <a:defRPr sz="2400"/>
            </a:lvl5pPr>
          </a:lstStyle>
          <a:p>
            <a:pPr lvl="0"/>
            <a:r>
              <a:rPr lang="zh-CN" altLang="en-US"/>
              <a:t>单击此处编辑母版文本样式</a:t>
            </a:r>
          </a:p>
          <a:p>
            <a:pPr lvl="1"/>
            <a:r>
              <a:rPr lang="zh-CN" altLang="en-US"/>
              <a:t>二级</a:t>
            </a:r>
          </a:p>
          <a:p>
            <a:pPr lvl="2"/>
            <a:r>
              <a:rPr lang="zh-CN" altLang="en-US"/>
              <a:t>三级</a:t>
            </a:r>
          </a:p>
        </p:txBody>
      </p:sp>
      <p:sp>
        <p:nvSpPr>
          <p:cNvPr id="7" name="Title 6"/>
          <p:cNvSpPr>
            <a:spLocks noGrp="1"/>
          </p:cNvSpPr>
          <p:nvPr>
            <p:ph type="title"/>
          </p:nvPr>
        </p:nvSpPr>
        <p:spPr/>
        <p:txBody>
          <a:bodyPr/>
          <a:lstStyle/>
          <a:p>
            <a:r>
              <a:rPr lang="zh-CN" altLang="en-US"/>
              <a:t>单击此处编辑母版标题样式</a:t>
            </a:r>
            <a:endParaRPr lang="en-US" dirty="0"/>
          </a:p>
        </p:txBody>
      </p:sp>
    </p:spTree>
    <p:extLst>
      <p:ext uri="{BB962C8B-B14F-4D97-AF65-F5344CB8AC3E}">
        <p14:creationId xmlns:p14="http://schemas.microsoft.com/office/powerpoint/2010/main" val="26487320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9600" y="274638"/>
            <a:ext cx="81280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0" y="0"/>
            <a:ext cx="7687733" cy="991352"/>
          </a:xfrm>
          <a:prstGeom prst="rect">
            <a:avLst/>
          </a:prstGeom>
          <a:solidFill>
            <a:schemeClr val="dk1"/>
          </a:solidFill>
          <a:ln>
            <a:noFill/>
          </a:ln>
        </p:spPr>
        <p:txBody>
          <a:bodyPr spcFirstLastPara="1" wrap="square" lIns="274300" tIns="45700" rIns="91425" bIns="45700" anchor="ctr" anchorCtr="0"/>
          <a:lstStyle>
            <a:lvl1pPr marR="0" lvl="0" algn="l" rtl="0">
              <a:spcBef>
                <a:spcPts val="0"/>
              </a:spcBef>
              <a:spcAft>
                <a:spcPts val="0"/>
              </a:spcAft>
              <a:buClr>
                <a:srgbClr val="EEB211"/>
              </a:buClr>
              <a:buSzPts val="2400"/>
              <a:buFont typeface="Calibri"/>
              <a:buNone/>
              <a:defRPr sz="2400" b="0" i="0" u="none" strike="noStrike" cap="none">
                <a:solidFill>
                  <a:srgbClr val="EEB21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4"/>
          <p:cNvSpPr txBox="1">
            <a:spLocks noGrp="1"/>
          </p:cNvSpPr>
          <p:nvPr>
            <p:ph type="body" idx="1"/>
          </p:nvPr>
        </p:nvSpPr>
        <p:spPr>
          <a:xfrm>
            <a:off x="1" y="1363133"/>
            <a:ext cx="11899345" cy="4834466"/>
          </a:xfrm>
          <a:prstGeom prst="rect">
            <a:avLst/>
          </a:prstGeom>
          <a:noFill/>
          <a:ln>
            <a:noFill/>
          </a:ln>
        </p:spPr>
        <p:txBody>
          <a:bodyPr spcFirstLastPara="1" wrap="square" lIns="274300" tIns="45700" rIns="274300" bIns="45700" anchor="t" anchorCtr="0"/>
          <a:lstStyle>
            <a:lvl1pPr marL="457200" marR="0" lvl="0" indent="-228600" algn="l" rtl="0">
              <a:spcBef>
                <a:spcPts val="640"/>
              </a:spcBef>
              <a:spcAft>
                <a:spcPts val="0"/>
              </a:spcAft>
              <a:buClr>
                <a:srgbClr val="262626"/>
              </a:buClr>
              <a:buSzPts val="3200"/>
              <a:buFont typeface="Arial"/>
              <a:buNone/>
              <a:defRPr sz="3200" b="0" i="0" u="none" strike="noStrike" cap="none">
                <a:solidFill>
                  <a:srgbClr val="262626"/>
                </a:solidFill>
                <a:latin typeface="Calibri"/>
                <a:ea typeface="Calibri"/>
                <a:cs typeface="Calibri"/>
                <a:sym typeface="Calibri"/>
              </a:defRPr>
            </a:lvl1pPr>
            <a:lvl2pPr marL="914400" marR="0" lvl="1" indent="-406400" algn="l" rtl="0">
              <a:spcBef>
                <a:spcPts val="560"/>
              </a:spcBef>
              <a:spcAft>
                <a:spcPts val="0"/>
              </a:spcAft>
              <a:buClr>
                <a:srgbClr val="262626"/>
              </a:buClr>
              <a:buSzPts val="2800"/>
              <a:buFont typeface="Arial"/>
              <a:buChar char="•"/>
              <a:defRPr sz="2800" b="0" i="0" u="none" strike="noStrike" cap="none">
                <a:solidFill>
                  <a:srgbClr val="262626"/>
                </a:solidFill>
                <a:latin typeface="Calibri"/>
                <a:ea typeface="Calibri"/>
                <a:cs typeface="Calibri"/>
                <a:sym typeface="Calibri"/>
              </a:defRPr>
            </a:lvl2pPr>
            <a:lvl3pPr marL="1371600" marR="0" lvl="2" indent="-381000" algn="l" rtl="0">
              <a:spcBef>
                <a:spcPts val="480"/>
              </a:spcBef>
              <a:spcAft>
                <a:spcPts val="0"/>
              </a:spcAft>
              <a:buClr>
                <a:srgbClr val="262626"/>
              </a:buClr>
              <a:buSzPts val="2400"/>
              <a:buFont typeface="Arial"/>
              <a:buChar char="•"/>
              <a:defRPr sz="2400" b="0" i="0" u="none" strike="noStrike" cap="none">
                <a:solidFill>
                  <a:srgbClr val="262626"/>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Roboto Light"/>
                <a:ea typeface="Roboto Light"/>
                <a:cs typeface="Roboto Light"/>
                <a:sym typeface="Roboto Light"/>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Roboto Light"/>
                <a:ea typeface="Roboto Light"/>
                <a:cs typeface="Roboto Light"/>
                <a:sym typeface="Roboto Light"/>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7"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jpeg"/><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hyperlink" Target="https://www.ipcc.ch/report/ar4/wg1/" TargetMode="External"/><Relationship Id="rId3" Type="http://schemas.openxmlformats.org/officeDocument/2006/relationships/hyperlink" Target="https://www.sciencedirect.com/science/article/pii/S0959378006000379?via%3Dihub#bib76" TargetMode="External"/><Relationship Id="rId7" Type="http://schemas.openxmlformats.org/officeDocument/2006/relationships/hyperlink" Target="https://www.ipcc.ch/site/assets/uploads/2018/03/SREX-Chap2_FINAL-1.pdf"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www.annualreviews.org/doi/abs/10.1146/annurev.energy.32.051807.090348" TargetMode="External"/><Relationship Id="rId11" Type="http://schemas.openxmlformats.org/officeDocument/2006/relationships/image" Target="../media/image7.jpeg"/><Relationship Id="rId5" Type="http://schemas.openxmlformats.org/officeDocument/2006/relationships/hyperlink" Target="https://www.sciencedirect.com/science/article/pii/S1877343517300611" TargetMode="External"/><Relationship Id="rId10" Type="http://schemas.openxmlformats.org/officeDocument/2006/relationships/hyperlink" Target="https://www.mdpi.com/2071-1050/8/7/701" TargetMode="External"/><Relationship Id="rId4" Type="http://schemas.openxmlformats.org/officeDocument/2006/relationships/hyperlink" Target="http://www.jstor.org/stable/26269244" TargetMode="External"/><Relationship Id="rId9" Type="http://schemas.openxmlformats.org/officeDocument/2006/relationships/hyperlink" Target="https://link.springer.com/chapter/10.1007%2F978-1-4020-5098-5_8"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serve-learn-sustain.gatech.edu/teaching-toolkit" TargetMode="Externa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
        <p:cNvGrpSpPr/>
        <p:nvPr/>
      </p:nvGrpSpPr>
      <p:grpSpPr>
        <a:xfrm>
          <a:off x="0" y="0"/>
          <a:ext cx="0" cy="0"/>
          <a:chOff x="0" y="0"/>
          <a:chExt cx="0" cy="0"/>
        </a:xfrm>
      </p:grpSpPr>
      <p:sp>
        <p:nvSpPr>
          <p:cNvPr id="51" name="Google Shape;51;p10"/>
          <p:cNvSpPr txBox="1">
            <a:spLocks noGrp="1"/>
          </p:cNvSpPr>
          <p:nvPr>
            <p:ph type="ctrTitle"/>
          </p:nvPr>
        </p:nvSpPr>
        <p:spPr>
          <a:xfrm>
            <a:off x="4141020" y="2572378"/>
            <a:ext cx="5946118" cy="1788607"/>
          </a:xfrm>
          <a:prstGeom prst="rect">
            <a:avLst/>
          </a:prstGeom>
          <a:noFill/>
          <a:ln>
            <a:noFill/>
          </a:ln>
        </p:spPr>
        <p:txBody>
          <a:bodyPr spcFirstLastPara="1" wrap="square" lIns="91425" tIns="45700" rIns="91425" bIns="45700" anchor="b" anchorCtr="0">
            <a:noAutofit/>
          </a:bodyPr>
          <a:lstStyle/>
          <a:p>
            <a:pPr lvl="0">
              <a:lnSpc>
                <a:spcPct val="100000"/>
              </a:lnSpc>
              <a:buSzPts val="1600"/>
            </a:pPr>
            <a:r>
              <a:rPr lang="en-US" b="0" i="1" dirty="0"/>
              <a:t>INTRODUCTION TO </a:t>
            </a:r>
            <a:br>
              <a:rPr lang="en-US" b="0" i="1" dirty="0"/>
            </a:br>
            <a:r>
              <a:rPr lang="en-US" b="0" i="1" dirty="0"/>
              <a:t>CLIMATE RESILIENCE </a:t>
            </a:r>
            <a:br>
              <a:rPr lang="en-US" b="0" i="1" dirty="0"/>
            </a:br>
            <a:endParaRPr dirty="0"/>
          </a:p>
        </p:txBody>
      </p:sp>
      <p:sp>
        <p:nvSpPr>
          <p:cNvPr id="52" name="Google Shape;52;p10"/>
          <p:cNvSpPr/>
          <p:nvPr/>
        </p:nvSpPr>
        <p:spPr>
          <a:xfrm>
            <a:off x="9609667" y="0"/>
            <a:ext cx="2582333" cy="130386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pic>
        <p:nvPicPr>
          <p:cNvPr id="53" name="Google Shape;53;p10"/>
          <p:cNvPicPr preferRelativeResize="0"/>
          <p:nvPr/>
        </p:nvPicPr>
        <p:blipFill rotWithShape="1">
          <a:blip r:embed="rId4">
            <a:alphaModFix/>
          </a:blip>
          <a:srcRect/>
          <a:stretch/>
        </p:blipFill>
        <p:spPr>
          <a:xfrm>
            <a:off x="9271591" y="181455"/>
            <a:ext cx="2920409" cy="731520"/>
          </a:xfrm>
          <a:prstGeom prst="rect">
            <a:avLst/>
          </a:prstGeom>
          <a:noFill/>
          <a:ln>
            <a:noFill/>
          </a:ln>
        </p:spPr>
      </p:pic>
      <p:sp>
        <p:nvSpPr>
          <p:cNvPr id="5" name="Google Shape;51;p10">
            <a:extLst>
              <a:ext uri="{FF2B5EF4-FFF2-40B4-BE49-F238E27FC236}">
                <a16:creationId xmlns:a16="http://schemas.microsoft.com/office/drawing/2014/main" id="{47BB3D44-D349-4F31-8CAE-B715B07E689F}"/>
              </a:ext>
            </a:extLst>
          </p:cNvPr>
          <p:cNvSpPr txBox="1">
            <a:spLocks/>
          </p:cNvSpPr>
          <p:nvPr/>
        </p:nvSpPr>
        <p:spPr>
          <a:xfrm>
            <a:off x="9742963" y="6195899"/>
            <a:ext cx="2315739" cy="480646"/>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33333"/>
              </a:lnSpc>
              <a:spcBef>
                <a:spcPts val="0"/>
              </a:spcBef>
              <a:spcAft>
                <a:spcPts val="0"/>
              </a:spcAft>
              <a:buClr>
                <a:schemeClr val="lt1"/>
              </a:buClr>
              <a:buSzPts val="3600"/>
              <a:buFont typeface="Calibri"/>
              <a:buNone/>
              <a:defRPr sz="36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SzPts val="1600"/>
            </a:pPr>
            <a:r>
              <a:rPr lang="en-US" sz="1400" b="0" i="1" dirty="0"/>
              <a:t>Created by Bonnie Lapwood &amp; Ben Shipley</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7" name="Google Shape;87;p15"/>
          <p:cNvSpPr txBox="1">
            <a:spLocks noGrp="1"/>
          </p:cNvSpPr>
          <p:nvPr>
            <p:ph type="body" idx="1"/>
          </p:nvPr>
        </p:nvSpPr>
        <p:spPr>
          <a:xfrm>
            <a:off x="828566" y="1339108"/>
            <a:ext cx="6267788" cy="4749900"/>
          </a:xfrm>
          <a:prstGeom prst="rect">
            <a:avLst/>
          </a:prstGeom>
          <a:noFill/>
          <a:ln>
            <a:noFill/>
          </a:ln>
        </p:spPr>
        <p:txBody>
          <a:bodyPr spcFirstLastPara="1" wrap="square" lIns="274300" tIns="45700" rIns="274300" bIns="45700" anchor="t" anchorCtr="0">
            <a:noAutofit/>
          </a:bodyPr>
          <a:lstStyle/>
          <a:p>
            <a:pPr marL="0" marR="0" lvl="0" indent="0" rtl="0">
              <a:spcBef>
                <a:spcPts val="0"/>
              </a:spcBef>
              <a:spcAft>
                <a:spcPts val="1200"/>
              </a:spcAft>
              <a:buClr>
                <a:srgbClr val="262626"/>
              </a:buClr>
              <a:buSzPts val="2400"/>
              <a:buFont typeface="Arial"/>
              <a:buNone/>
            </a:pPr>
            <a:r>
              <a:rPr lang="en-US" sz="3000" b="1" dirty="0"/>
              <a:t>An Integrated Approach to Sustainability</a:t>
            </a:r>
            <a:endParaRPr lang="en-US" sz="3000" b="1" i="1" dirty="0"/>
          </a:p>
          <a:p>
            <a:pPr marL="0" marR="0" lvl="0" indent="0" rtl="0">
              <a:spcBef>
                <a:spcPts val="0"/>
              </a:spcBef>
              <a:spcAft>
                <a:spcPts val="1200"/>
              </a:spcAft>
              <a:buClr>
                <a:srgbClr val="262626"/>
              </a:buClr>
              <a:buSzPts val="2400"/>
              <a:buFont typeface="Arial"/>
              <a:buNone/>
            </a:pPr>
            <a:r>
              <a:rPr lang="en-US" sz="2600" dirty="0"/>
              <a:t>Approaches to assessing climate vulnerability and developing climate resilience can focus on various systems in the realms of environment, economy, and society. </a:t>
            </a:r>
          </a:p>
          <a:p>
            <a:pPr marL="0" marR="0" lvl="0" indent="0" rtl="0">
              <a:spcBef>
                <a:spcPts val="0"/>
              </a:spcBef>
              <a:spcAft>
                <a:spcPts val="1200"/>
              </a:spcAft>
              <a:buClr>
                <a:srgbClr val="262626"/>
              </a:buClr>
              <a:buSzPts val="2400"/>
              <a:buFont typeface="Arial"/>
              <a:buNone/>
            </a:pPr>
            <a:r>
              <a:rPr lang="en-US" sz="2600" dirty="0"/>
              <a:t>An integrated framework views these domains as overlapping and intersecting, with impacts in one sphere affecting those in other spheres.</a:t>
            </a:r>
            <a:endParaRPr lang="en-US" sz="3000" dirty="0"/>
          </a:p>
        </p:txBody>
      </p:sp>
      <p:sp>
        <p:nvSpPr>
          <p:cNvPr id="88" name="Google Shape;88;p15"/>
          <p:cNvSpPr txBox="1">
            <a:spLocks noGrp="1"/>
          </p:cNvSpPr>
          <p:nvPr>
            <p:ph type="title"/>
          </p:nvPr>
        </p:nvSpPr>
        <p:spPr>
          <a:xfrm>
            <a:off x="1038639" y="0"/>
            <a:ext cx="7687733" cy="991352"/>
          </a:xfrm>
          <a:prstGeom prst="rect">
            <a:avLst/>
          </a:prstGeom>
          <a:solidFill>
            <a:schemeClr val="dk1"/>
          </a:solidFill>
          <a:ln>
            <a:noFill/>
          </a:ln>
        </p:spPr>
        <p:txBody>
          <a:bodyPr spcFirstLastPara="1" wrap="square" lIns="274300" tIns="45700" rIns="91425" bIns="45700" anchor="ctr" anchorCtr="0">
            <a:noAutofit/>
          </a:bodyPr>
          <a:lstStyle/>
          <a:p>
            <a:pPr marL="0" marR="0" lvl="0" indent="0" algn="l" rtl="0">
              <a:spcBef>
                <a:spcPts val="0"/>
              </a:spcBef>
              <a:spcAft>
                <a:spcPts val="0"/>
              </a:spcAft>
              <a:buClr>
                <a:srgbClr val="EEB211"/>
              </a:buClr>
              <a:buSzPts val="2400"/>
              <a:buFont typeface="Calibri"/>
              <a:buNone/>
            </a:pPr>
            <a:r>
              <a:rPr lang="en-US" dirty="0"/>
              <a:t>INTEGRATED SYSTEMS</a:t>
            </a:r>
            <a:endParaRPr sz="2400" b="0" i="0" u="none" strike="noStrike" cap="none" dirty="0">
              <a:solidFill>
                <a:srgbClr val="EEB211"/>
              </a:solidFill>
              <a:latin typeface="Calibri"/>
              <a:ea typeface="Calibri"/>
              <a:cs typeface="Calibri"/>
              <a:sym typeface="Calibri"/>
            </a:endParaRPr>
          </a:p>
        </p:txBody>
      </p:sp>
      <p:pic>
        <p:nvPicPr>
          <p:cNvPr id="5" name="officeArt object" descr="SLS-Teaching-Toolkit-Logo_Stacked (2).jpg">
            <a:extLst>
              <a:ext uri="{FF2B5EF4-FFF2-40B4-BE49-F238E27FC236}">
                <a16:creationId xmlns:a16="http://schemas.microsoft.com/office/drawing/2014/main" id="{66350281-B1B7-401C-8257-FBF07E304A94}"/>
              </a:ext>
            </a:extLst>
          </p:cNvPr>
          <p:cNvPicPr>
            <a:picLocks/>
          </p:cNvPicPr>
          <p:nvPr/>
        </p:nvPicPr>
        <p:blipFill>
          <a:blip r:embed="rId3"/>
          <a:stretch>
            <a:fillRect/>
          </a:stretch>
        </p:blipFill>
        <p:spPr>
          <a:xfrm>
            <a:off x="0" y="0"/>
            <a:ext cx="1038639" cy="991352"/>
          </a:xfrm>
          <a:prstGeom prst="rect">
            <a:avLst/>
          </a:prstGeom>
          <a:ln w="12700" cap="flat">
            <a:noFill/>
            <a:miter lim="400000"/>
          </a:ln>
          <a:effectLst/>
        </p:spPr>
      </p:pic>
      <p:grpSp>
        <p:nvGrpSpPr>
          <p:cNvPr id="6" name="Group 5">
            <a:extLst>
              <a:ext uri="{FF2B5EF4-FFF2-40B4-BE49-F238E27FC236}">
                <a16:creationId xmlns:a16="http://schemas.microsoft.com/office/drawing/2014/main" id="{7BE5FA01-2D94-4849-84E9-1B82EC704521}"/>
              </a:ext>
            </a:extLst>
          </p:cNvPr>
          <p:cNvGrpSpPr/>
          <p:nvPr/>
        </p:nvGrpSpPr>
        <p:grpSpPr>
          <a:xfrm>
            <a:off x="6672263" y="1278317"/>
            <a:ext cx="4919387" cy="5133611"/>
            <a:chOff x="5724722" y="1503704"/>
            <a:chExt cx="4836289" cy="4862112"/>
          </a:xfrm>
        </p:grpSpPr>
        <p:sp>
          <p:nvSpPr>
            <p:cNvPr id="7" name="Freeform 6">
              <a:extLst>
                <a:ext uri="{FF2B5EF4-FFF2-40B4-BE49-F238E27FC236}">
                  <a16:creationId xmlns:a16="http://schemas.microsoft.com/office/drawing/2014/main" id="{7C2DEC01-98F2-354E-9A56-4AB219B8287F}"/>
                </a:ext>
              </a:extLst>
            </p:cNvPr>
            <p:cNvSpPr>
              <a:spLocks noChangeAspect="1"/>
            </p:cNvSpPr>
            <p:nvPr/>
          </p:nvSpPr>
          <p:spPr>
            <a:xfrm>
              <a:off x="6823068" y="3071946"/>
              <a:ext cx="1301436" cy="864684"/>
            </a:xfrm>
            <a:custGeom>
              <a:avLst/>
              <a:gdLst>
                <a:gd name="connsiteX0" fmla="*/ 176931 w 1190547"/>
                <a:gd name="connsiteY0" fmla="*/ 0 h 791008"/>
                <a:gd name="connsiteX1" fmla="*/ 1174384 w 1190547"/>
                <a:gd name="connsiteY1" fmla="*/ 470396 h 791008"/>
                <a:gd name="connsiteX2" fmla="*/ 1190547 w 1190547"/>
                <a:gd name="connsiteY2" fmla="*/ 492010 h 791008"/>
                <a:gd name="connsiteX3" fmla="*/ 1132297 w 1190547"/>
                <a:gd name="connsiteY3" fmla="*/ 569906 h 791008"/>
                <a:gd name="connsiteX4" fmla="*/ 1013118 w 1190547"/>
                <a:gd name="connsiteY4" fmla="*/ 789477 h 791008"/>
                <a:gd name="connsiteX5" fmla="*/ 1012558 w 1190547"/>
                <a:gd name="connsiteY5" fmla="*/ 791008 h 791008"/>
                <a:gd name="connsiteX6" fmla="*/ 931221 w 1190547"/>
                <a:gd name="connsiteY6" fmla="*/ 778594 h 791008"/>
                <a:gd name="connsiteX7" fmla="*/ 685 w 1190547"/>
                <a:gd name="connsiteY7" fmla="*/ 15379 h 791008"/>
                <a:gd name="connsiteX8" fmla="*/ 0 w 1190547"/>
                <a:gd name="connsiteY8" fmla="*/ 13507 h 791008"/>
                <a:gd name="connsiteX9" fmla="*/ 44767 w 1190547"/>
                <a:gd name="connsiteY9" fmla="*/ 6674 h 791008"/>
                <a:gd name="connsiteX10" fmla="*/ 176931 w 1190547"/>
                <a:gd name="connsiteY10" fmla="*/ 0 h 79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0547" h="791008">
                  <a:moveTo>
                    <a:pt x="176931" y="0"/>
                  </a:moveTo>
                  <a:cubicBezTo>
                    <a:pt x="578499" y="0"/>
                    <a:pt x="937298" y="183113"/>
                    <a:pt x="1174384" y="470396"/>
                  </a:cubicBezTo>
                  <a:lnTo>
                    <a:pt x="1190547" y="492010"/>
                  </a:lnTo>
                  <a:lnTo>
                    <a:pt x="1132297" y="569906"/>
                  </a:lnTo>
                  <a:cubicBezTo>
                    <a:pt x="1085839" y="638675"/>
                    <a:pt x="1045823" y="712154"/>
                    <a:pt x="1013118" y="789477"/>
                  </a:cubicBezTo>
                  <a:lnTo>
                    <a:pt x="1012558" y="791008"/>
                  </a:lnTo>
                  <a:lnTo>
                    <a:pt x="931221" y="778594"/>
                  </a:lnTo>
                  <a:cubicBezTo>
                    <a:pt x="510487" y="692500"/>
                    <a:pt x="164211" y="401998"/>
                    <a:pt x="685" y="15379"/>
                  </a:cubicBezTo>
                  <a:lnTo>
                    <a:pt x="0" y="13507"/>
                  </a:lnTo>
                  <a:lnTo>
                    <a:pt x="44767" y="6674"/>
                  </a:lnTo>
                  <a:cubicBezTo>
                    <a:pt x="88222" y="2261"/>
                    <a:pt x="132313" y="0"/>
                    <a:pt x="176931" y="0"/>
                  </a:cubicBezTo>
                  <a:close/>
                </a:path>
              </a:pathLst>
            </a:custGeom>
            <a:solidFill>
              <a:srgbClr val="FFD02F"/>
            </a:solidFill>
            <a:ln w="3175">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8" name="Freeform 7">
              <a:extLst>
                <a:ext uri="{FF2B5EF4-FFF2-40B4-BE49-F238E27FC236}">
                  <a16:creationId xmlns:a16="http://schemas.microsoft.com/office/drawing/2014/main" id="{47618E57-8C0F-9B4F-A74A-183A9FBA9E6A}"/>
                </a:ext>
              </a:extLst>
            </p:cNvPr>
            <p:cNvSpPr>
              <a:spLocks noChangeAspect="1"/>
            </p:cNvSpPr>
            <p:nvPr/>
          </p:nvSpPr>
          <p:spPr>
            <a:xfrm>
              <a:off x="8124503" y="3071946"/>
              <a:ext cx="1303885" cy="865059"/>
            </a:xfrm>
            <a:custGeom>
              <a:avLst/>
              <a:gdLst>
                <a:gd name="connsiteX0" fmla="*/ 1013616 w 1192788"/>
                <a:gd name="connsiteY0" fmla="*/ 0 h 791350"/>
                <a:gd name="connsiteX1" fmla="*/ 1145780 w 1192788"/>
                <a:gd name="connsiteY1" fmla="*/ 6674 h 791350"/>
                <a:gd name="connsiteX2" fmla="*/ 1192788 w 1192788"/>
                <a:gd name="connsiteY2" fmla="*/ 13849 h 791350"/>
                <a:gd name="connsiteX3" fmla="*/ 1192228 w 1192788"/>
                <a:gd name="connsiteY3" fmla="*/ 15379 h 791350"/>
                <a:gd name="connsiteX4" fmla="*/ 261692 w 1192788"/>
                <a:gd name="connsiteY4" fmla="*/ 778594 h 791350"/>
                <a:gd name="connsiteX5" fmla="*/ 178115 w 1192788"/>
                <a:gd name="connsiteY5" fmla="*/ 791350 h 791350"/>
                <a:gd name="connsiteX6" fmla="*/ 177429 w 1192788"/>
                <a:gd name="connsiteY6" fmla="*/ 789477 h 791350"/>
                <a:gd name="connsiteX7" fmla="*/ 58250 w 1192788"/>
                <a:gd name="connsiteY7" fmla="*/ 569906 h 791350"/>
                <a:gd name="connsiteX8" fmla="*/ 0 w 1192788"/>
                <a:gd name="connsiteY8" fmla="*/ 492010 h 791350"/>
                <a:gd name="connsiteX9" fmla="*/ 16163 w 1192788"/>
                <a:gd name="connsiteY9" fmla="*/ 470396 h 791350"/>
                <a:gd name="connsiteX10" fmla="*/ 1013616 w 1192788"/>
                <a:gd name="connsiteY10" fmla="*/ 0 h 79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2788" h="791350">
                  <a:moveTo>
                    <a:pt x="1013616" y="0"/>
                  </a:moveTo>
                  <a:cubicBezTo>
                    <a:pt x="1058235" y="0"/>
                    <a:pt x="1102325" y="2261"/>
                    <a:pt x="1145780" y="6674"/>
                  </a:cubicBezTo>
                  <a:lnTo>
                    <a:pt x="1192788" y="13849"/>
                  </a:lnTo>
                  <a:lnTo>
                    <a:pt x="1192228" y="15379"/>
                  </a:lnTo>
                  <a:cubicBezTo>
                    <a:pt x="1028702" y="401998"/>
                    <a:pt x="682427" y="692500"/>
                    <a:pt x="261692" y="778594"/>
                  </a:cubicBezTo>
                  <a:lnTo>
                    <a:pt x="178115" y="791350"/>
                  </a:lnTo>
                  <a:lnTo>
                    <a:pt x="177429" y="789477"/>
                  </a:lnTo>
                  <a:cubicBezTo>
                    <a:pt x="144724" y="712154"/>
                    <a:pt x="104709" y="638675"/>
                    <a:pt x="58250" y="569906"/>
                  </a:cubicBezTo>
                  <a:lnTo>
                    <a:pt x="0" y="492010"/>
                  </a:lnTo>
                  <a:lnTo>
                    <a:pt x="16163" y="470396"/>
                  </a:lnTo>
                  <a:cubicBezTo>
                    <a:pt x="253250" y="183113"/>
                    <a:pt x="612049" y="0"/>
                    <a:pt x="1013616" y="0"/>
                  </a:cubicBezTo>
                  <a:close/>
                </a:path>
              </a:pathLst>
            </a:custGeom>
            <a:solidFill>
              <a:srgbClr val="B79661"/>
            </a:solidFill>
            <a:ln w="3175">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9" name="Freeform 8">
              <a:extLst>
                <a:ext uri="{FF2B5EF4-FFF2-40B4-BE49-F238E27FC236}">
                  <a16:creationId xmlns:a16="http://schemas.microsoft.com/office/drawing/2014/main" id="{D324E641-D958-F04A-9C3D-7738708930F0}"/>
                </a:ext>
              </a:extLst>
            </p:cNvPr>
            <p:cNvSpPr>
              <a:spLocks noChangeAspect="1"/>
            </p:cNvSpPr>
            <p:nvPr/>
          </p:nvSpPr>
          <p:spPr>
            <a:xfrm>
              <a:off x="7819506" y="3936629"/>
              <a:ext cx="609994" cy="1423527"/>
            </a:xfrm>
            <a:custGeom>
              <a:avLst/>
              <a:gdLst>
                <a:gd name="connsiteX0" fmla="*/ 101021 w 558020"/>
                <a:gd name="connsiteY0" fmla="*/ 0 h 1302234"/>
                <a:gd name="connsiteX1" fmla="*/ 148029 w 558020"/>
                <a:gd name="connsiteY1" fmla="*/ 7174 h 1302234"/>
                <a:gd name="connsiteX2" fmla="*/ 280193 w 558020"/>
                <a:gd name="connsiteY2" fmla="*/ 13848 h 1302234"/>
                <a:gd name="connsiteX3" fmla="*/ 412357 w 558020"/>
                <a:gd name="connsiteY3" fmla="*/ 7174 h 1302234"/>
                <a:gd name="connsiteX4" fmla="*/ 457125 w 558020"/>
                <a:gd name="connsiteY4" fmla="*/ 342 h 1302234"/>
                <a:gd name="connsiteX5" fmla="*/ 499906 w 558020"/>
                <a:gd name="connsiteY5" fmla="*/ 117230 h 1302234"/>
                <a:gd name="connsiteX6" fmla="*/ 558020 w 558020"/>
                <a:gd name="connsiteY6" fmla="*/ 501618 h 1302234"/>
                <a:gd name="connsiteX7" fmla="*/ 337260 w 558020"/>
                <a:gd name="connsiteY7" fmla="*/ 1224338 h 1302234"/>
                <a:gd name="connsiteX8" fmla="*/ 279010 w 558020"/>
                <a:gd name="connsiteY8" fmla="*/ 1302234 h 1302234"/>
                <a:gd name="connsiteX9" fmla="*/ 220760 w 558020"/>
                <a:gd name="connsiteY9" fmla="*/ 1224338 h 1302234"/>
                <a:gd name="connsiteX10" fmla="*/ 0 w 558020"/>
                <a:gd name="connsiteY10" fmla="*/ 501618 h 1302234"/>
                <a:gd name="connsiteX11" fmla="*/ 58114 w 558020"/>
                <a:gd name="connsiteY11" fmla="*/ 117230 h 1302234"/>
                <a:gd name="connsiteX12" fmla="*/ 101021 w 558020"/>
                <a:gd name="connsiteY12" fmla="*/ 0 h 130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8020" h="1302234">
                  <a:moveTo>
                    <a:pt x="101021" y="0"/>
                  </a:moveTo>
                  <a:lnTo>
                    <a:pt x="148029" y="7174"/>
                  </a:lnTo>
                  <a:cubicBezTo>
                    <a:pt x="191484" y="11587"/>
                    <a:pt x="235575" y="13848"/>
                    <a:pt x="280193" y="13848"/>
                  </a:cubicBezTo>
                  <a:cubicBezTo>
                    <a:pt x="324812" y="13848"/>
                    <a:pt x="368902" y="11587"/>
                    <a:pt x="412357" y="7174"/>
                  </a:cubicBezTo>
                  <a:lnTo>
                    <a:pt x="457125" y="342"/>
                  </a:lnTo>
                  <a:lnTo>
                    <a:pt x="499906" y="117230"/>
                  </a:lnTo>
                  <a:cubicBezTo>
                    <a:pt x="537674" y="238658"/>
                    <a:pt x="558020" y="367762"/>
                    <a:pt x="558020" y="501618"/>
                  </a:cubicBezTo>
                  <a:cubicBezTo>
                    <a:pt x="558020" y="769330"/>
                    <a:pt x="476637" y="1018033"/>
                    <a:pt x="337260" y="1224338"/>
                  </a:cubicBezTo>
                  <a:lnTo>
                    <a:pt x="279010" y="1302234"/>
                  </a:lnTo>
                  <a:lnTo>
                    <a:pt x="220760" y="1224338"/>
                  </a:lnTo>
                  <a:cubicBezTo>
                    <a:pt x="81384" y="1018033"/>
                    <a:pt x="0" y="769330"/>
                    <a:pt x="0" y="501618"/>
                  </a:cubicBezTo>
                  <a:cubicBezTo>
                    <a:pt x="0" y="367762"/>
                    <a:pt x="20346" y="238658"/>
                    <a:pt x="58114" y="117230"/>
                  </a:cubicBezTo>
                  <a:lnTo>
                    <a:pt x="101021" y="0"/>
                  </a:lnTo>
                  <a:close/>
                </a:path>
              </a:pathLst>
            </a:custGeom>
            <a:solidFill>
              <a:srgbClr val="886A4A"/>
            </a:solidFill>
            <a:ln w="3175">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Freeform 9">
              <a:extLst>
                <a:ext uri="{FF2B5EF4-FFF2-40B4-BE49-F238E27FC236}">
                  <a16:creationId xmlns:a16="http://schemas.microsoft.com/office/drawing/2014/main" id="{95297BEB-D025-4647-836E-6E944723BF77}"/>
                </a:ext>
              </a:extLst>
            </p:cNvPr>
            <p:cNvSpPr>
              <a:spLocks noChangeAspect="1"/>
            </p:cNvSpPr>
            <p:nvPr/>
          </p:nvSpPr>
          <p:spPr>
            <a:xfrm>
              <a:off x="7929937" y="3609782"/>
              <a:ext cx="389272" cy="341986"/>
            </a:xfrm>
            <a:custGeom>
              <a:avLst/>
              <a:gdLst>
                <a:gd name="connsiteX0" fmla="*/ 177989 w 356104"/>
                <a:gd name="connsiteY0" fmla="*/ 0 h 312846"/>
                <a:gd name="connsiteX1" fmla="*/ 236239 w 356104"/>
                <a:gd name="connsiteY1" fmla="*/ 77896 h 312846"/>
                <a:gd name="connsiteX2" fmla="*/ 355418 w 356104"/>
                <a:gd name="connsiteY2" fmla="*/ 297467 h 312846"/>
                <a:gd name="connsiteX3" fmla="*/ 356104 w 356104"/>
                <a:gd name="connsiteY3" fmla="*/ 299340 h 312846"/>
                <a:gd name="connsiteX4" fmla="*/ 311336 w 356104"/>
                <a:gd name="connsiteY4" fmla="*/ 306172 h 312846"/>
                <a:gd name="connsiteX5" fmla="*/ 179172 w 356104"/>
                <a:gd name="connsiteY5" fmla="*/ 312846 h 312846"/>
                <a:gd name="connsiteX6" fmla="*/ 47008 w 356104"/>
                <a:gd name="connsiteY6" fmla="*/ 306172 h 312846"/>
                <a:gd name="connsiteX7" fmla="*/ 0 w 356104"/>
                <a:gd name="connsiteY7" fmla="*/ 298998 h 312846"/>
                <a:gd name="connsiteX8" fmla="*/ 560 w 356104"/>
                <a:gd name="connsiteY8" fmla="*/ 297467 h 312846"/>
                <a:gd name="connsiteX9" fmla="*/ 119739 w 356104"/>
                <a:gd name="connsiteY9" fmla="*/ 77896 h 312846"/>
                <a:gd name="connsiteX10" fmla="*/ 177989 w 356104"/>
                <a:gd name="connsiteY10" fmla="*/ 0 h 312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6104" h="312846">
                  <a:moveTo>
                    <a:pt x="177989" y="0"/>
                  </a:moveTo>
                  <a:lnTo>
                    <a:pt x="236239" y="77896"/>
                  </a:lnTo>
                  <a:cubicBezTo>
                    <a:pt x="282698" y="146665"/>
                    <a:pt x="322713" y="220144"/>
                    <a:pt x="355418" y="297467"/>
                  </a:cubicBezTo>
                  <a:lnTo>
                    <a:pt x="356104" y="299340"/>
                  </a:lnTo>
                  <a:lnTo>
                    <a:pt x="311336" y="306172"/>
                  </a:lnTo>
                  <a:cubicBezTo>
                    <a:pt x="267881" y="310585"/>
                    <a:pt x="223791" y="312846"/>
                    <a:pt x="179172" y="312846"/>
                  </a:cubicBezTo>
                  <a:cubicBezTo>
                    <a:pt x="134554" y="312846"/>
                    <a:pt x="90463" y="310585"/>
                    <a:pt x="47008" y="306172"/>
                  </a:cubicBezTo>
                  <a:lnTo>
                    <a:pt x="0" y="298998"/>
                  </a:lnTo>
                  <a:lnTo>
                    <a:pt x="560" y="297467"/>
                  </a:lnTo>
                  <a:cubicBezTo>
                    <a:pt x="33265" y="220144"/>
                    <a:pt x="73281" y="146665"/>
                    <a:pt x="119739" y="77896"/>
                  </a:cubicBezTo>
                  <a:lnTo>
                    <a:pt x="177989" y="0"/>
                  </a:lnTo>
                  <a:close/>
                </a:path>
              </a:pathLst>
            </a:custGeom>
            <a:solidFill>
              <a:srgbClr val="EEB211"/>
            </a:solidFill>
            <a:ln w="3175">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grpSp>
          <p:nvGrpSpPr>
            <p:cNvPr id="11" name="Group 10">
              <a:extLst>
                <a:ext uri="{FF2B5EF4-FFF2-40B4-BE49-F238E27FC236}">
                  <a16:creationId xmlns:a16="http://schemas.microsoft.com/office/drawing/2014/main" id="{6619BADB-2AFD-4546-AB5C-5927E899A9EB}"/>
                </a:ext>
              </a:extLst>
            </p:cNvPr>
            <p:cNvGrpSpPr/>
            <p:nvPr/>
          </p:nvGrpSpPr>
          <p:grpSpPr>
            <a:xfrm>
              <a:off x="5724722" y="1503704"/>
              <a:ext cx="4766220" cy="4016306"/>
              <a:chOff x="5424771" y="1385058"/>
              <a:chExt cx="5079554" cy="4280340"/>
            </a:xfrm>
          </p:grpSpPr>
          <p:sp>
            <p:nvSpPr>
              <p:cNvPr id="20" name="Freeform 19">
                <a:extLst>
                  <a:ext uri="{FF2B5EF4-FFF2-40B4-BE49-F238E27FC236}">
                    <a16:creationId xmlns:a16="http://schemas.microsoft.com/office/drawing/2014/main" id="{2E557672-1648-9147-8089-C2DD676D16F0}"/>
                  </a:ext>
                </a:extLst>
              </p:cNvPr>
              <p:cNvSpPr>
                <a:spLocks noChangeAspect="1"/>
              </p:cNvSpPr>
              <p:nvPr/>
            </p:nvSpPr>
            <p:spPr>
              <a:xfrm>
                <a:off x="6709657" y="1385058"/>
                <a:ext cx="2534732" cy="2228001"/>
              </a:xfrm>
              <a:custGeom>
                <a:avLst/>
                <a:gdLst>
                  <a:gd name="connsiteX0" fmla="*/ 1292626 w 2585252"/>
                  <a:gd name="connsiteY0" fmla="*/ 0 h 2272406"/>
                  <a:gd name="connsiteX1" fmla="*/ 2585252 w 2585252"/>
                  <a:gd name="connsiteY1" fmla="*/ 1292626 h 2272406"/>
                  <a:gd name="connsiteX2" fmla="*/ 2527138 w 2585252"/>
                  <a:gd name="connsiteY2" fmla="*/ 1677014 h 2272406"/>
                  <a:gd name="connsiteX3" fmla="*/ 2484231 w 2585252"/>
                  <a:gd name="connsiteY3" fmla="*/ 1794245 h 2272406"/>
                  <a:gd name="connsiteX4" fmla="*/ 2437223 w 2585252"/>
                  <a:gd name="connsiteY4" fmla="*/ 1787070 h 2272406"/>
                  <a:gd name="connsiteX5" fmla="*/ 2305059 w 2585252"/>
                  <a:gd name="connsiteY5" fmla="*/ 1780396 h 2272406"/>
                  <a:gd name="connsiteX6" fmla="*/ 1307606 w 2585252"/>
                  <a:gd name="connsiteY6" fmla="*/ 2250792 h 2272406"/>
                  <a:gd name="connsiteX7" fmla="*/ 1291443 w 2585252"/>
                  <a:gd name="connsiteY7" fmla="*/ 2272406 h 2272406"/>
                  <a:gd name="connsiteX8" fmla="*/ 1275280 w 2585252"/>
                  <a:gd name="connsiteY8" fmla="*/ 2250792 h 2272406"/>
                  <a:gd name="connsiteX9" fmla="*/ 277827 w 2585252"/>
                  <a:gd name="connsiteY9" fmla="*/ 1780396 h 2272406"/>
                  <a:gd name="connsiteX10" fmla="*/ 145663 w 2585252"/>
                  <a:gd name="connsiteY10" fmla="*/ 1787070 h 2272406"/>
                  <a:gd name="connsiteX11" fmla="*/ 100896 w 2585252"/>
                  <a:gd name="connsiteY11" fmla="*/ 1793903 h 2272406"/>
                  <a:gd name="connsiteX12" fmla="*/ 58114 w 2585252"/>
                  <a:gd name="connsiteY12" fmla="*/ 1677014 h 2272406"/>
                  <a:gd name="connsiteX13" fmla="*/ 0 w 2585252"/>
                  <a:gd name="connsiteY13" fmla="*/ 1292626 h 2272406"/>
                  <a:gd name="connsiteX14" fmla="*/ 1292626 w 2585252"/>
                  <a:gd name="connsiteY14" fmla="*/ 0 h 227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85252" h="2272406">
                    <a:moveTo>
                      <a:pt x="1292626" y="0"/>
                    </a:moveTo>
                    <a:cubicBezTo>
                      <a:pt x="2006524" y="0"/>
                      <a:pt x="2585252" y="578728"/>
                      <a:pt x="2585252" y="1292626"/>
                    </a:cubicBezTo>
                    <a:cubicBezTo>
                      <a:pt x="2585252" y="1426482"/>
                      <a:pt x="2564906" y="1555586"/>
                      <a:pt x="2527138" y="1677014"/>
                    </a:cubicBezTo>
                    <a:lnTo>
                      <a:pt x="2484231" y="1794245"/>
                    </a:lnTo>
                    <a:lnTo>
                      <a:pt x="2437223" y="1787070"/>
                    </a:lnTo>
                    <a:cubicBezTo>
                      <a:pt x="2393768" y="1782657"/>
                      <a:pt x="2349678" y="1780396"/>
                      <a:pt x="2305059" y="1780396"/>
                    </a:cubicBezTo>
                    <a:cubicBezTo>
                      <a:pt x="1903492" y="1780396"/>
                      <a:pt x="1544693" y="1963509"/>
                      <a:pt x="1307606" y="2250792"/>
                    </a:cubicBezTo>
                    <a:lnTo>
                      <a:pt x="1291443" y="2272406"/>
                    </a:lnTo>
                    <a:lnTo>
                      <a:pt x="1275280" y="2250792"/>
                    </a:lnTo>
                    <a:cubicBezTo>
                      <a:pt x="1038194" y="1963509"/>
                      <a:pt x="679395" y="1780396"/>
                      <a:pt x="277827" y="1780396"/>
                    </a:cubicBezTo>
                    <a:cubicBezTo>
                      <a:pt x="233209" y="1780396"/>
                      <a:pt x="189118" y="1782657"/>
                      <a:pt x="145663" y="1787070"/>
                    </a:cubicBezTo>
                    <a:lnTo>
                      <a:pt x="100896" y="1793903"/>
                    </a:lnTo>
                    <a:lnTo>
                      <a:pt x="58114" y="1677014"/>
                    </a:lnTo>
                    <a:cubicBezTo>
                      <a:pt x="20346" y="1555586"/>
                      <a:pt x="0" y="1426482"/>
                      <a:pt x="0" y="1292626"/>
                    </a:cubicBezTo>
                    <a:cubicBezTo>
                      <a:pt x="0" y="578728"/>
                      <a:pt x="578728" y="0"/>
                      <a:pt x="1292626" y="0"/>
                    </a:cubicBezTo>
                    <a:close/>
                  </a:path>
                </a:pathLst>
              </a:custGeom>
              <a:solidFill>
                <a:srgbClr val="EEB211">
                  <a:alpha val="60000"/>
                </a:srgbClr>
              </a:solidFill>
              <a:ln w="19050">
                <a:solidFill>
                  <a:schemeClr val="bg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1" name="Freeform 20">
                <a:extLst>
                  <a:ext uri="{FF2B5EF4-FFF2-40B4-BE49-F238E27FC236}">
                    <a16:creationId xmlns:a16="http://schemas.microsoft.com/office/drawing/2014/main" id="{3E94E536-9756-514A-85E3-B14B298C97BF}"/>
                  </a:ext>
                </a:extLst>
              </p:cNvPr>
              <p:cNvSpPr>
                <a:spLocks noChangeAspect="1"/>
              </p:cNvSpPr>
              <p:nvPr/>
            </p:nvSpPr>
            <p:spPr>
              <a:xfrm>
                <a:off x="5714689" y="3143907"/>
                <a:ext cx="2261175" cy="2521491"/>
              </a:xfrm>
              <a:custGeom>
                <a:avLst/>
                <a:gdLst>
                  <a:gd name="connsiteX0" fmla="*/ 1115695 w 2306242"/>
                  <a:gd name="connsiteY0" fmla="*/ 0 h 2571745"/>
                  <a:gd name="connsiteX1" fmla="*/ 1116380 w 2306242"/>
                  <a:gd name="connsiteY1" fmla="*/ 1872 h 2571745"/>
                  <a:gd name="connsiteX2" fmla="*/ 2046916 w 2306242"/>
                  <a:gd name="connsiteY2" fmla="*/ 765087 h 2571745"/>
                  <a:gd name="connsiteX3" fmla="*/ 2128253 w 2306242"/>
                  <a:gd name="connsiteY3" fmla="*/ 777501 h 2571745"/>
                  <a:gd name="connsiteX4" fmla="*/ 2085346 w 2306242"/>
                  <a:gd name="connsiteY4" fmla="*/ 894731 h 2571745"/>
                  <a:gd name="connsiteX5" fmla="*/ 2027232 w 2306242"/>
                  <a:gd name="connsiteY5" fmla="*/ 1279119 h 2571745"/>
                  <a:gd name="connsiteX6" fmla="*/ 2247992 w 2306242"/>
                  <a:gd name="connsiteY6" fmla="*/ 2001839 h 2571745"/>
                  <a:gd name="connsiteX7" fmla="*/ 2306242 w 2306242"/>
                  <a:gd name="connsiteY7" fmla="*/ 2079735 h 2571745"/>
                  <a:gd name="connsiteX8" fmla="*/ 2290079 w 2306242"/>
                  <a:gd name="connsiteY8" fmla="*/ 2101349 h 2571745"/>
                  <a:gd name="connsiteX9" fmla="*/ 1292626 w 2306242"/>
                  <a:gd name="connsiteY9" fmla="*/ 2571745 h 2571745"/>
                  <a:gd name="connsiteX10" fmla="*/ 0 w 2306242"/>
                  <a:gd name="connsiteY10" fmla="*/ 1279119 h 2571745"/>
                  <a:gd name="connsiteX11" fmla="*/ 1032117 w 2306242"/>
                  <a:gd name="connsiteY11" fmla="*/ 12755 h 2571745"/>
                  <a:gd name="connsiteX12" fmla="*/ 1115695 w 2306242"/>
                  <a:gd name="connsiteY12" fmla="*/ 0 h 257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06242" h="2571745">
                    <a:moveTo>
                      <a:pt x="1115695" y="0"/>
                    </a:moveTo>
                    <a:lnTo>
                      <a:pt x="1116380" y="1872"/>
                    </a:lnTo>
                    <a:cubicBezTo>
                      <a:pt x="1279906" y="388491"/>
                      <a:pt x="1626182" y="678993"/>
                      <a:pt x="2046916" y="765087"/>
                    </a:cubicBezTo>
                    <a:lnTo>
                      <a:pt x="2128253" y="777501"/>
                    </a:lnTo>
                    <a:lnTo>
                      <a:pt x="2085346" y="894731"/>
                    </a:lnTo>
                    <a:cubicBezTo>
                      <a:pt x="2047578" y="1016159"/>
                      <a:pt x="2027232" y="1145263"/>
                      <a:pt x="2027232" y="1279119"/>
                    </a:cubicBezTo>
                    <a:cubicBezTo>
                      <a:pt x="2027232" y="1546831"/>
                      <a:pt x="2108616" y="1795534"/>
                      <a:pt x="2247992" y="2001839"/>
                    </a:cubicBezTo>
                    <a:lnTo>
                      <a:pt x="2306242" y="2079735"/>
                    </a:lnTo>
                    <a:lnTo>
                      <a:pt x="2290079" y="2101349"/>
                    </a:lnTo>
                    <a:cubicBezTo>
                      <a:pt x="2052993" y="2388632"/>
                      <a:pt x="1694194" y="2571745"/>
                      <a:pt x="1292626" y="2571745"/>
                    </a:cubicBezTo>
                    <a:cubicBezTo>
                      <a:pt x="578728" y="2571745"/>
                      <a:pt x="0" y="1993017"/>
                      <a:pt x="0" y="1279119"/>
                    </a:cubicBezTo>
                    <a:cubicBezTo>
                      <a:pt x="0" y="654458"/>
                      <a:pt x="443088" y="133287"/>
                      <a:pt x="1032117" y="12755"/>
                    </a:cubicBezTo>
                    <a:lnTo>
                      <a:pt x="1115695" y="0"/>
                    </a:lnTo>
                    <a:close/>
                  </a:path>
                </a:pathLst>
              </a:custGeom>
              <a:solidFill>
                <a:srgbClr val="C59353">
                  <a:alpha val="50000"/>
                </a:srgbClr>
              </a:solidFill>
              <a:ln w="19050">
                <a:solidFill>
                  <a:schemeClr val="bg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Freeform 21">
                <a:extLst>
                  <a:ext uri="{FF2B5EF4-FFF2-40B4-BE49-F238E27FC236}">
                    <a16:creationId xmlns:a16="http://schemas.microsoft.com/office/drawing/2014/main" id="{6F190F0C-DBFE-604B-974E-75C37BC07F21}"/>
                  </a:ext>
                </a:extLst>
              </p:cNvPr>
              <p:cNvSpPr>
                <a:spLocks noChangeAspect="1"/>
              </p:cNvSpPr>
              <p:nvPr/>
            </p:nvSpPr>
            <p:spPr>
              <a:xfrm>
                <a:off x="7975863" y="3144243"/>
                <a:ext cx="2261175" cy="2521155"/>
              </a:xfrm>
              <a:custGeom>
                <a:avLst/>
                <a:gdLst>
                  <a:gd name="connsiteX0" fmla="*/ 1192788 w 2306242"/>
                  <a:gd name="connsiteY0" fmla="*/ 0 h 2571403"/>
                  <a:gd name="connsiteX1" fmla="*/ 1274125 w 2306242"/>
                  <a:gd name="connsiteY1" fmla="*/ 12413 h 2571403"/>
                  <a:gd name="connsiteX2" fmla="*/ 2306242 w 2306242"/>
                  <a:gd name="connsiteY2" fmla="*/ 1278777 h 2571403"/>
                  <a:gd name="connsiteX3" fmla="*/ 1013616 w 2306242"/>
                  <a:gd name="connsiteY3" fmla="*/ 2571403 h 2571403"/>
                  <a:gd name="connsiteX4" fmla="*/ 16163 w 2306242"/>
                  <a:gd name="connsiteY4" fmla="*/ 2101007 h 2571403"/>
                  <a:gd name="connsiteX5" fmla="*/ 0 w 2306242"/>
                  <a:gd name="connsiteY5" fmla="*/ 2079393 h 2571403"/>
                  <a:gd name="connsiteX6" fmla="*/ 58250 w 2306242"/>
                  <a:gd name="connsiteY6" fmla="*/ 2001497 h 2571403"/>
                  <a:gd name="connsiteX7" fmla="*/ 279010 w 2306242"/>
                  <a:gd name="connsiteY7" fmla="*/ 1278777 h 2571403"/>
                  <a:gd name="connsiteX8" fmla="*/ 220896 w 2306242"/>
                  <a:gd name="connsiteY8" fmla="*/ 894389 h 2571403"/>
                  <a:gd name="connsiteX9" fmla="*/ 178115 w 2306242"/>
                  <a:gd name="connsiteY9" fmla="*/ 777501 h 2571403"/>
                  <a:gd name="connsiteX10" fmla="*/ 261692 w 2306242"/>
                  <a:gd name="connsiteY10" fmla="*/ 764745 h 2571403"/>
                  <a:gd name="connsiteX11" fmla="*/ 1192228 w 2306242"/>
                  <a:gd name="connsiteY11" fmla="*/ 1530 h 2571403"/>
                  <a:gd name="connsiteX12" fmla="*/ 1192788 w 2306242"/>
                  <a:gd name="connsiteY12" fmla="*/ 0 h 257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06242" h="2571403">
                    <a:moveTo>
                      <a:pt x="1192788" y="0"/>
                    </a:moveTo>
                    <a:lnTo>
                      <a:pt x="1274125" y="12413"/>
                    </a:lnTo>
                    <a:cubicBezTo>
                      <a:pt x="1863154" y="132945"/>
                      <a:pt x="2306242" y="654116"/>
                      <a:pt x="2306242" y="1278777"/>
                    </a:cubicBezTo>
                    <a:cubicBezTo>
                      <a:pt x="2306242" y="1992675"/>
                      <a:pt x="1727514" y="2571403"/>
                      <a:pt x="1013616" y="2571403"/>
                    </a:cubicBezTo>
                    <a:cubicBezTo>
                      <a:pt x="612049" y="2571403"/>
                      <a:pt x="253250" y="2388290"/>
                      <a:pt x="16163" y="2101007"/>
                    </a:cubicBezTo>
                    <a:lnTo>
                      <a:pt x="0" y="2079393"/>
                    </a:lnTo>
                    <a:lnTo>
                      <a:pt x="58250" y="2001497"/>
                    </a:lnTo>
                    <a:cubicBezTo>
                      <a:pt x="197627" y="1795192"/>
                      <a:pt x="279010" y="1546489"/>
                      <a:pt x="279010" y="1278777"/>
                    </a:cubicBezTo>
                    <a:cubicBezTo>
                      <a:pt x="279010" y="1144921"/>
                      <a:pt x="258664" y="1015817"/>
                      <a:pt x="220896" y="894389"/>
                    </a:cubicBezTo>
                    <a:lnTo>
                      <a:pt x="178115" y="777501"/>
                    </a:lnTo>
                    <a:lnTo>
                      <a:pt x="261692" y="764745"/>
                    </a:lnTo>
                    <a:cubicBezTo>
                      <a:pt x="682427" y="678651"/>
                      <a:pt x="1028702" y="388149"/>
                      <a:pt x="1192228" y="1530"/>
                    </a:cubicBezTo>
                    <a:lnTo>
                      <a:pt x="1192788" y="0"/>
                    </a:lnTo>
                    <a:close/>
                  </a:path>
                </a:pathLst>
              </a:custGeom>
              <a:solidFill>
                <a:schemeClr val="tx1">
                  <a:lumMod val="65000"/>
                  <a:alpha val="50000"/>
                </a:schemeClr>
              </a:solidFill>
              <a:ln w="19050">
                <a:solidFill>
                  <a:schemeClr val="bg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3" name="Title 2">
                <a:extLst>
                  <a:ext uri="{FF2B5EF4-FFF2-40B4-BE49-F238E27FC236}">
                    <a16:creationId xmlns:a16="http://schemas.microsoft.com/office/drawing/2014/main" id="{177B1879-32D4-AF41-B389-4C9497317286}"/>
                  </a:ext>
                </a:extLst>
              </p:cNvPr>
              <p:cNvSpPr txBox="1">
                <a:spLocks/>
              </p:cNvSpPr>
              <p:nvPr/>
            </p:nvSpPr>
            <p:spPr>
              <a:xfrm>
                <a:off x="6491532" y="1968229"/>
                <a:ext cx="3017575" cy="751068"/>
              </a:xfrm>
              <a:prstGeom prst="rect">
                <a:avLst/>
              </a:prstGeom>
              <a:noFill/>
            </p:spPr>
            <p:txBody>
              <a:bodyPr vert="horz" lIns="274320" tIns="45720" rIns="274320" bIns="45720" rtlCol="0" anchor="ctr" anchorCtr="0">
                <a:noAutofit/>
              </a:bodyPr>
              <a:lstStyle>
                <a:lvl1pPr algn="l" defTabSz="457200" rtl="0" eaLnBrk="1" latinLnBrk="0" hangingPunct="1">
                  <a:spcBef>
                    <a:spcPct val="0"/>
                  </a:spcBef>
                  <a:buNone/>
                  <a:defRPr sz="2400" kern="1200" cap="all" spc="200">
                    <a:solidFill>
                      <a:srgbClr val="EEB211"/>
                    </a:solidFill>
                    <a:latin typeface="Calibri"/>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a:ea typeface="+mj-ea"/>
                    <a:cs typeface="+mj-cs"/>
                  </a:rPr>
                  <a:t>Environment</a:t>
                </a:r>
              </a:p>
            </p:txBody>
          </p:sp>
          <p:sp>
            <p:nvSpPr>
              <p:cNvPr id="24" name="Title 2">
                <a:extLst>
                  <a:ext uri="{FF2B5EF4-FFF2-40B4-BE49-F238E27FC236}">
                    <a16:creationId xmlns:a16="http://schemas.microsoft.com/office/drawing/2014/main" id="{5140FCBA-5128-A242-9F17-A976F1F23D07}"/>
                  </a:ext>
                </a:extLst>
              </p:cNvPr>
              <p:cNvSpPr txBox="1">
                <a:spLocks/>
              </p:cNvSpPr>
              <p:nvPr/>
            </p:nvSpPr>
            <p:spPr>
              <a:xfrm>
                <a:off x="5424771" y="3896815"/>
                <a:ext cx="2534732" cy="971978"/>
              </a:xfrm>
              <a:prstGeom prst="rect">
                <a:avLst/>
              </a:prstGeom>
              <a:noFill/>
            </p:spPr>
            <p:txBody>
              <a:bodyPr vert="horz" lIns="274320" tIns="45720" rIns="274320" bIns="45720" rtlCol="0" anchor="ctr" anchorCtr="0">
                <a:noAutofit/>
              </a:bodyPr>
              <a:lstStyle>
                <a:lvl1pPr algn="l" defTabSz="457200" rtl="0" eaLnBrk="1" latinLnBrk="0" hangingPunct="1">
                  <a:spcBef>
                    <a:spcPct val="0"/>
                  </a:spcBef>
                  <a:buNone/>
                  <a:defRPr sz="2400" kern="1200" cap="all" spc="200">
                    <a:solidFill>
                      <a:srgbClr val="EEB211"/>
                    </a:solidFill>
                    <a:latin typeface="Calibri"/>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a:ea typeface="+mj-ea"/>
                    <a:cs typeface="+mj-cs"/>
                  </a:rPr>
                  <a:t>Economy</a:t>
                </a:r>
              </a:p>
            </p:txBody>
          </p:sp>
          <p:sp>
            <p:nvSpPr>
              <p:cNvPr id="25" name="Title 2">
                <a:extLst>
                  <a:ext uri="{FF2B5EF4-FFF2-40B4-BE49-F238E27FC236}">
                    <a16:creationId xmlns:a16="http://schemas.microsoft.com/office/drawing/2014/main" id="{C40E4FD1-B12E-3649-852B-F1E03B92E745}"/>
                  </a:ext>
                </a:extLst>
              </p:cNvPr>
              <p:cNvSpPr txBox="1">
                <a:spLocks/>
              </p:cNvSpPr>
              <p:nvPr/>
            </p:nvSpPr>
            <p:spPr>
              <a:xfrm>
                <a:off x="7969591" y="3896815"/>
                <a:ext cx="2534734" cy="971978"/>
              </a:xfrm>
              <a:prstGeom prst="rect">
                <a:avLst/>
              </a:prstGeom>
              <a:noFill/>
            </p:spPr>
            <p:txBody>
              <a:bodyPr vert="horz" lIns="274320" tIns="45720" rIns="274320" bIns="45720" rtlCol="0" anchor="ctr" anchorCtr="0">
                <a:noAutofit/>
              </a:bodyPr>
              <a:lstStyle>
                <a:lvl1pPr algn="l" defTabSz="457200" rtl="0" eaLnBrk="1" latinLnBrk="0" hangingPunct="1">
                  <a:spcBef>
                    <a:spcPct val="0"/>
                  </a:spcBef>
                  <a:buNone/>
                  <a:defRPr sz="2400" kern="1200" cap="all" spc="200">
                    <a:solidFill>
                      <a:srgbClr val="EEB211"/>
                    </a:solidFill>
                    <a:latin typeface="Calibri"/>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a:ea typeface="+mj-ea"/>
                    <a:cs typeface="+mj-cs"/>
                  </a:rPr>
                  <a:t>Society</a:t>
                </a:r>
              </a:p>
            </p:txBody>
          </p:sp>
        </p:grpSp>
        <p:grpSp>
          <p:nvGrpSpPr>
            <p:cNvPr id="12" name="Group 11">
              <a:extLst>
                <a:ext uri="{FF2B5EF4-FFF2-40B4-BE49-F238E27FC236}">
                  <a16:creationId xmlns:a16="http://schemas.microsoft.com/office/drawing/2014/main" id="{902CA219-D74C-3D4D-8FEC-99A0B69E2088}"/>
                </a:ext>
              </a:extLst>
            </p:cNvPr>
            <p:cNvGrpSpPr/>
            <p:nvPr/>
          </p:nvGrpSpPr>
          <p:grpSpPr>
            <a:xfrm>
              <a:off x="6005225" y="2570592"/>
              <a:ext cx="4264761" cy="3721457"/>
              <a:chOff x="5768696" y="2552571"/>
              <a:chExt cx="4437837" cy="3872481"/>
            </a:xfrm>
            <a:effectLst>
              <a:glow rad="469900">
                <a:schemeClr val="tx1">
                  <a:alpha val="40000"/>
                </a:schemeClr>
              </a:glow>
            </a:effectLst>
          </p:grpSpPr>
          <p:sp>
            <p:nvSpPr>
              <p:cNvPr id="17" name="Freeform 14">
                <a:extLst>
                  <a:ext uri="{FF2B5EF4-FFF2-40B4-BE49-F238E27FC236}">
                    <a16:creationId xmlns:a16="http://schemas.microsoft.com/office/drawing/2014/main" id="{A09BF2B6-0890-B547-8874-C92C7D2E4A34}"/>
                  </a:ext>
                </a:extLst>
              </p:cNvPr>
              <p:cNvSpPr>
                <a:spLocks noChangeAspect="1"/>
              </p:cNvSpPr>
              <p:nvPr/>
            </p:nvSpPr>
            <p:spPr>
              <a:xfrm>
                <a:off x="8066762" y="2567652"/>
                <a:ext cx="2139771" cy="1419625"/>
              </a:xfrm>
              <a:custGeom>
                <a:avLst/>
                <a:gdLst>
                  <a:gd name="connsiteX0" fmla="*/ 1013616 w 1192788"/>
                  <a:gd name="connsiteY0" fmla="*/ 0 h 791350"/>
                  <a:gd name="connsiteX1" fmla="*/ 1145780 w 1192788"/>
                  <a:gd name="connsiteY1" fmla="*/ 6674 h 791350"/>
                  <a:gd name="connsiteX2" fmla="*/ 1192788 w 1192788"/>
                  <a:gd name="connsiteY2" fmla="*/ 13849 h 791350"/>
                  <a:gd name="connsiteX3" fmla="*/ 1192228 w 1192788"/>
                  <a:gd name="connsiteY3" fmla="*/ 15379 h 791350"/>
                  <a:gd name="connsiteX4" fmla="*/ 261692 w 1192788"/>
                  <a:gd name="connsiteY4" fmla="*/ 778594 h 791350"/>
                  <a:gd name="connsiteX5" fmla="*/ 178115 w 1192788"/>
                  <a:gd name="connsiteY5" fmla="*/ 791350 h 791350"/>
                  <a:gd name="connsiteX6" fmla="*/ 177429 w 1192788"/>
                  <a:gd name="connsiteY6" fmla="*/ 789477 h 791350"/>
                  <a:gd name="connsiteX7" fmla="*/ 58250 w 1192788"/>
                  <a:gd name="connsiteY7" fmla="*/ 569906 h 791350"/>
                  <a:gd name="connsiteX8" fmla="*/ 0 w 1192788"/>
                  <a:gd name="connsiteY8" fmla="*/ 492010 h 791350"/>
                  <a:gd name="connsiteX9" fmla="*/ 16163 w 1192788"/>
                  <a:gd name="connsiteY9" fmla="*/ 470396 h 791350"/>
                  <a:gd name="connsiteX10" fmla="*/ 1013616 w 1192788"/>
                  <a:gd name="connsiteY10" fmla="*/ 0 h 79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2788" h="791350">
                    <a:moveTo>
                      <a:pt x="1013616" y="0"/>
                    </a:moveTo>
                    <a:cubicBezTo>
                      <a:pt x="1058235" y="0"/>
                      <a:pt x="1102325" y="2261"/>
                      <a:pt x="1145780" y="6674"/>
                    </a:cubicBezTo>
                    <a:lnTo>
                      <a:pt x="1192788" y="13849"/>
                    </a:lnTo>
                    <a:lnTo>
                      <a:pt x="1192228" y="15379"/>
                    </a:lnTo>
                    <a:cubicBezTo>
                      <a:pt x="1028702" y="401998"/>
                      <a:pt x="682427" y="692500"/>
                      <a:pt x="261692" y="778594"/>
                    </a:cubicBezTo>
                    <a:lnTo>
                      <a:pt x="178115" y="791350"/>
                    </a:lnTo>
                    <a:lnTo>
                      <a:pt x="177429" y="789477"/>
                    </a:lnTo>
                    <a:cubicBezTo>
                      <a:pt x="144724" y="712154"/>
                      <a:pt x="104709" y="638675"/>
                      <a:pt x="58250" y="569906"/>
                    </a:cubicBezTo>
                    <a:lnTo>
                      <a:pt x="0" y="492010"/>
                    </a:lnTo>
                    <a:lnTo>
                      <a:pt x="16163" y="470396"/>
                    </a:lnTo>
                    <a:cubicBezTo>
                      <a:pt x="253250" y="183113"/>
                      <a:pt x="612049" y="0"/>
                      <a:pt x="1013616" y="0"/>
                    </a:cubicBezTo>
                    <a:close/>
                  </a:path>
                </a:pathLst>
              </a:custGeom>
              <a:solidFill>
                <a:srgbClr val="B79661"/>
              </a:solidFill>
              <a:ln w="28575">
                <a:solidFill>
                  <a:schemeClr val="bg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8" name="Freeform 15">
                <a:extLst>
                  <a:ext uri="{FF2B5EF4-FFF2-40B4-BE49-F238E27FC236}">
                    <a16:creationId xmlns:a16="http://schemas.microsoft.com/office/drawing/2014/main" id="{86A5822E-F030-CB40-A712-785087826866}"/>
                  </a:ext>
                </a:extLst>
              </p:cNvPr>
              <p:cNvSpPr>
                <a:spLocks noChangeAspect="1"/>
              </p:cNvSpPr>
              <p:nvPr/>
            </p:nvSpPr>
            <p:spPr>
              <a:xfrm>
                <a:off x="7492295" y="4088940"/>
                <a:ext cx="1001045" cy="2336112"/>
              </a:xfrm>
              <a:custGeom>
                <a:avLst/>
                <a:gdLst>
                  <a:gd name="connsiteX0" fmla="*/ 101021 w 558020"/>
                  <a:gd name="connsiteY0" fmla="*/ 0 h 1302234"/>
                  <a:gd name="connsiteX1" fmla="*/ 148029 w 558020"/>
                  <a:gd name="connsiteY1" fmla="*/ 7174 h 1302234"/>
                  <a:gd name="connsiteX2" fmla="*/ 280193 w 558020"/>
                  <a:gd name="connsiteY2" fmla="*/ 13848 h 1302234"/>
                  <a:gd name="connsiteX3" fmla="*/ 412357 w 558020"/>
                  <a:gd name="connsiteY3" fmla="*/ 7174 h 1302234"/>
                  <a:gd name="connsiteX4" fmla="*/ 457125 w 558020"/>
                  <a:gd name="connsiteY4" fmla="*/ 342 h 1302234"/>
                  <a:gd name="connsiteX5" fmla="*/ 499906 w 558020"/>
                  <a:gd name="connsiteY5" fmla="*/ 117230 h 1302234"/>
                  <a:gd name="connsiteX6" fmla="*/ 558020 w 558020"/>
                  <a:gd name="connsiteY6" fmla="*/ 501618 h 1302234"/>
                  <a:gd name="connsiteX7" fmla="*/ 337260 w 558020"/>
                  <a:gd name="connsiteY7" fmla="*/ 1224338 h 1302234"/>
                  <a:gd name="connsiteX8" fmla="*/ 279010 w 558020"/>
                  <a:gd name="connsiteY8" fmla="*/ 1302234 h 1302234"/>
                  <a:gd name="connsiteX9" fmla="*/ 220760 w 558020"/>
                  <a:gd name="connsiteY9" fmla="*/ 1224338 h 1302234"/>
                  <a:gd name="connsiteX10" fmla="*/ 0 w 558020"/>
                  <a:gd name="connsiteY10" fmla="*/ 501618 h 1302234"/>
                  <a:gd name="connsiteX11" fmla="*/ 58114 w 558020"/>
                  <a:gd name="connsiteY11" fmla="*/ 117230 h 1302234"/>
                  <a:gd name="connsiteX12" fmla="*/ 101021 w 558020"/>
                  <a:gd name="connsiteY12" fmla="*/ 0 h 130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8020" h="1302234">
                    <a:moveTo>
                      <a:pt x="101021" y="0"/>
                    </a:moveTo>
                    <a:lnTo>
                      <a:pt x="148029" y="7174"/>
                    </a:lnTo>
                    <a:cubicBezTo>
                      <a:pt x="191484" y="11587"/>
                      <a:pt x="235575" y="13848"/>
                      <a:pt x="280193" y="13848"/>
                    </a:cubicBezTo>
                    <a:cubicBezTo>
                      <a:pt x="324812" y="13848"/>
                      <a:pt x="368902" y="11587"/>
                      <a:pt x="412357" y="7174"/>
                    </a:cubicBezTo>
                    <a:lnTo>
                      <a:pt x="457125" y="342"/>
                    </a:lnTo>
                    <a:lnTo>
                      <a:pt x="499906" y="117230"/>
                    </a:lnTo>
                    <a:cubicBezTo>
                      <a:pt x="537674" y="238658"/>
                      <a:pt x="558020" y="367762"/>
                      <a:pt x="558020" y="501618"/>
                    </a:cubicBezTo>
                    <a:cubicBezTo>
                      <a:pt x="558020" y="769330"/>
                      <a:pt x="476637" y="1018033"/>
                      <a:pt x="337260" y="1224338"/>
                    </a:cubicBezTo>
                    <a:lnTo>
                      <a:pt x="279010" y="1302234"/>
                    </a:lnTo>
                    <a:lnTo>
                      <a:pt x="220760" y="1224338"/>
                    </a:lnTo>
                    <a:cubicBezTo>
                      <a:pt x="81384" y="1018033"/>
                      <a:pt x="0" y="769330"/>
                      <a:pt x="0" y="501618"/>
                    </a:cubicBezTo>
                    <a:cubicBezTo>
                      <a:pt x="0" y="367762"/>
                      <a:pt x="20346" y="238658"/>
                      <a:pt x="58114" y="117230"/>
                    </a:cubicBezTo>
                    <a:lnTo>
                      <a:pt x="101021" y="0"/>
                    </a:lnTo>
                    <a:close/>
                  </a:path>
                </a:pathLst>
              </a:custGeom>
              <a:solidFill>
                <a:srgbClr val="886A4A"/>
              </a:solidFill>
              <a:ln w="28575">
                <a:solidFill>
                  <a:schemeClr val="bg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Freeform 13">
                <a:extLst>
                  <a:ext uri="{FF2B5EF4-FFF2-40B4-BE49-F238E27FC236}">
                    <a16:creationId xmlns:a16="http://schemas.microsoft.com/office/drawing/2014/main" id="{D4EC079B-ECC6-7C47-849A-85A294819268}"/>
                  </a:ext>
                </a:extLst>
              </p:cNvPr>
              <p:cNvSpPr>
                <a:spLocks noChangeAspect="1"/>
              </p:cNvSpPr>
              <p:nvPr/>
            </p:nvSpPr>
            <p:spPr>
              <a:xfrm>
                <a:off x="5768696" y="2552571"/>
                <a:ext cx="2135753" cy="1419010"/>
              </a:xfrm>
              <a:custGeom>
                <a:avLst/>
                <a:gdLst>
                  <a:gd name="connsiteX0" fmla="*/ 176931 w 1190547"/>
                  <a:gd name="connsiteY0" fmla="*/ 0 h 791008"/>
                  <a:gd name="connsiteX1" fmla="*/ 1174384 w 1190547"/>
                  <a:gd name="connsiteY1" fmla="*/ 470396 h 791008"/>
                  <a:gd name="connsiteX2" fmla="*/ 1190547 w 1190547"/>
                  <a:gd name="connsiteY2" fmla="*/ 492010 h 791008"/>
                  <a:gd name="connsiteX3" fmla="*/ 1132297 w 1190547"/>
                  <a:gd name="connsiteY3" fmla="*/ 569906 h 791008"/>
                  <a:gd name="connsiteX4" fmla="*/ 1013118 w 1190547"/>
                  <a:gd name="connsiteY4" fmla="*/ 789477 h 791008"/>
                  <a:gd name="connsiteX5" fmla="*/ 1012558 w 1190547"/>
                  <a:gd name="connsiteY5" fmla="*/ 791008 h 791008"/>
                  <a:gd name="connsiteX6" fmla="*/ 931221 w 1190547"/>
                  <a:gd name="connsiteY6" fmla="*/ 778594 h 791008"/>
                  <a:gd name="connsiteX7" fmla="*/ 685 w 1190547"/>
                  <a:gd name="connsiteY7" fmla="*/ 15379 h 791008"/>
                  <a:gd name="connsiteX8" fmla="*/ 0 w 1190547"/>
                  <a:gd name="connsiteY8" fmla="*/ 13507 h 791008"/>
                  <a:gd name="connsiteX9" fmla="*/ 44767 w 1190547"/>
                  <a:gd name="connsiteY9" fmla="*/ 6674 h 791008"/>
                  <a:gd name="connsiteX10" fmla="*/ 176931 w 1190547"/>
                  <a:gd name="connsiteY10" fmla="*/ 0 h 79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0547" h="791008">
                    <a:moveTo>
                      <a:pt x="176931" y="0"/>
                    </a:moveTo>
                    <a:cubicBezTo>
                      <a:pt x="578499" y="0"/>
                      <a:pt x="937298" y="183113"/>
                      <a:pt x="1174384" y="470396"/>
                    </a:cubicBezTo>
                    <a:lnTo>
                      <a:pt x="1190547" y="492010"/>
                    </a:lnTo>
                    <a:lnTo>
                      <a:pt x="1132297" y="569906"/>
                    </a:lnTo>
                    <a:cubicBezTo>
                      <a:pt x="1085839" y="638675"/>
                      <a:pt x="1045823" y="712154"/>
                      <a:pt x="1013118" y="789477"/>
                    </a:cubicBezTo>
                    <a:lnTo>
                      <a:pt x="1012558" y="791008"/>
                    </a:lnTo>
                    <a:lnTo>
                      <a:pt x="931221" y="778594"/>
                    </a:lnTo>
                    <a:cubicBezTo>
                      <a:pt x="510487" y="692500"/>
                      <a:pt x="164211" y="401998"/>
                      <a:pt x="685" y="15379"/>
                    </a:cubicBezTo>
                    <a:lnTo>
                      <a:pt x="0" y="13507"/>
                    </a:lnTo>
                    <a:lnTo>
                      <a:pt x="44767" y="6674"/>
                    </a:lnTo>
                    <a:cubicBezTo>
                      <a:pt x="88222" y="2261"/>
                      <a:pt x="132313" y="0"/>
                      <a:pt x="176931" y="0"/>
                    </a:cubicBezTo>
                    <a:close/>
                  </a:path>
                </a:pathLst>
              </a:custGeom>
              <a:solidFill>
                <a:srgbClr val="FFC000"/>
              </a:solidFill>
              <a:ln w="28575">
                <a:solidFill>
                  <a:schemeClr val="bg1">
                    <a:lumMod val="50000"/>
                    <a:lumOff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grpSp>
        <p:sp>
          <p:nvSpPr>
            <p:cNvPr id="13" name="Freeform 12">
              <a:extLst>
                <a:ext uri="{FF2B5EF4-FFF2-40B4-BE49-F238E27FC236}">
                  <a16:creationId xmlns:a16="http://schemas.microsoft.com/office/drawing/2014/main" id="{27DDB800-E262-3445-83B6-B02F98393EE8}"/>
                </a:ext>
              </a:extLst>
            </p:cNvPr>
            <p:cNvSpPr>
              <a:spLocks noChangeAspect="1"/>
            </p:cNvSpPr>
            <p:nvPr/>
          </p:nvSpPr>
          <p:spPr>
            <a:xfrm>
              <a:off x="7574157" y="3237273"/>
              <a:ext cx="1119894" cy="980122"/>
            </a:xfrm>
            <a:custGeom>
              <a:avLst/>
              <a:gdLst>
                <a:gd name="connsiteX0" fmla="*/ 179136 w 358686"/>
                <a:gd name="connsiteY0" fmla="*/ 0 h 313922"/>
                <a:gd name="connsiteX1" fmla="*/ 272570 w 358686"/>
                <a:gd name="connsiteY1" fmla="*/ 131418 h 313922"/>
                <a:gd name="connsiteX2" fmla="*/ 358126 w 358686"/>
                <a:gd name="connsiteY2" fmla="*/ 298544 h 313922"/>
                <a:gd name="connsiteX3" fmla="*/ 358686 w 358686"/>
                <a:gd name="connsiteY3" fmla="*/ 300074 h 313922"/>
                <a:gd name="connsiteX4" fmla="*/ 311678 w 358686"/>
                <a:gd name="connsiteY4" fmla="*/ 307248 h 313922"/>
                <a:gd name="connsiteX5" fmla="*/ 179514 w 358686"/>
                <a:gd name="connsiteY5" fmla="*/ 313922 h 313922"/>
                <a:gd name="connsiteX6" fmla="*/ 80059 w 358686"/>
                <a:gd name="connsiteY6" fmla="*/ 310153 h 313922"/>
                <a:gd name="connsiteX7" fmla="*/ 0 w 358686"/>
                <a:gd name="connsiteY7" fmla="*/ 301009 h 313922"/>
                <a:gd name="connsiteX8" fmla="*/ 902 w 358686"/>
                <a:gd name="connsiteY8" fmla="*/ 298544 h 313922"/>
                <a:gd name="connsiteX9" fmla="*/ 120081 w 358686"/>
                <a:gd name="connsiteY9" fmla="*/ 78973 h 31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686" h="313922">
                  <a:moveTo>
                    <a:pt x="179136" y="0"/>
                  </a:moveTo>
                  <a:lnTo>
                    <a:pt x="272570" y="131418"/>
                  </a:lnTo>
                  <a:cubicBezTo>
                    <a:pt x="304957" y="184721"/>
                    <a:pt x="333597" y="240551"/>
                    <a:pt x="358126" y="298544"/>
                  </a:cubicBezTo>
                  <a:lnTo>
                    <a:pt x="358686" y="300074"/>
                  </a:lnTo>
                  <a:lnTo>
                    <a:pt x="311678" y="307248"/>
                  </a:lnTo>
                  <a:cubicBezTo>
                    <a:pt x="268223" y="311661"/>
                    <a:pt x="224133" y="313922"/>
                    <a:pt x="179514" y="313922"/>
                  </a:cubicBezTo>
                  <a:cubicBezTo>
                    <a:pt x="146050" y="313922"/>
                    <a:pt x="112883" y="312651"/>
                    <a:pt x="80059" y="310153"/>
                  </a:cubicBezTo>
                  <a:lnTo>
                    <a:pt x="0" y="301009"/>
                  </a:lnTo>
                  <a:lnTo>
                    <a:pt x="902" y="298544"/>
                  </a:lnTo>
                  <a:cubicBezTo>
                    <a:pt x="33607" y="221220"/>
                    <a:pt x="73623" y="147741"/>
                    <a:pt x="120081" y="78973"/>
                  </a:cubicBezTo>
                  <a:close/>
                </a:path>
              </a:pathLst>
            </a:custGeom>
            <a:solidFill>
              <a:schemeClr val="bg1">
                <a:lumMod val="65000"/>
                <a:lumOff val="35000"/>
              </a:schemeClr>
            </a:solidFill>
            <a:ln w="28575">
              <a:solidFill>
                <a:schemeClr val="bg1">
                  <a:lumMod val="65000"/>
                  <a:lumOff val="35000"/>
                </a:schemeClr>
              </a:solidFill>
            </a:ln>
            <a:effectLst>
              <a:glow rad="304800">
                <a:schemeClr val="tx1">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EB397DEB-F6A0-1B4B-B2D9-E507C12F4D92}"/>
                </a:ext>
              </a:extLst>
            </p:cNvPr>
            <p:cNvSpPr txBox="1"/>
            <p:nvPr/>
          </p:nvSpPr>
          <p:spPr>
            <a:xfrm rot="19800000">
              <a:off x="8019524" y="2982312"/>
              <a:ext cx="2541487" cy="492200"/>
            </a:xfrm>
            <a:prstGeom prst="rect">
              <a:avLst/>
            </a:prstGeom>
            <a:noFill/>
          </p:spPr>
          <p:txBody>
            <a:bodyPr wrap="square" rtlCol="0">
              <a:spAutoFit/>
            </a:bodyPr>
            <a:lstStyle/>
            <a:p>
              <a:pPr marL="0" marR="0" lvl="0" indent="0" algn="ctr" defTabSz="457200" rtl="0" eaLnBrk="1" fontAlgn="auto" latinLnBrk="0" hangingPunct="1">
                <a:lnSpc>
                  <a:spcPts val="17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Environmental/</a:t>
              </a:r>
              <a:br>
                <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br>
              <a:r>
                <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Societal</a:t>
              </a:r>
            </a:p>
          </p:txBody>
        </p:sp>
        <p:sp>
          <p:nvSpPr>
            <p:cNvPr id="15" name="TextBox 14">
              <a:extLst>
                <a:ext uri="{FF2B5EF4-FFF2-40B4-BE49-F238E27FC236}">
                  <a16:creationId xmlns:a16="http://schemas.microsoft.com/office/drawing/2014/main" id="{83A77AFA-9580-7C47-B007-E02083886FAB}"/>
                </a:ext>
              </a:extLst>
            </p:cNvPr>
            <p:cNvSpPr txBox="1"/>
            <p:nvPr/>
          </p:nvSpPr>
          <p:spPr>
            <a:xfrm rot="1800000">
              <a:off x="5760710" y="2902891"/>
              <a:ext cx="2541487" cy="534762"/>
            </a:xfrm>
            <a:prstGeom prst="rect">
              <a:avLst/>
            </a:prstGeom>
            <a:noFill/>
          </p:spPr>
          <p:txBody>
            <a:bodyPr wrap="square" rtlCol="0">
              <a:spAutoFit/>
            </a:bodyPr>
            <a:lstStyle/>
            <a:p>
              <a:pPr marL="0" marR="0" lvl="0" indent="0" algn="ctr" defTabSz="457200" rtl="0" eaLnBrk="1" fontAlgn="auto" latinLnBrk="0" hangingPunct="1">
                <a:lnSpc>
                  <a:spcPts val="17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Economic/</a:t>
              </a:r>
              <a:br>
                <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br>
              <a:r>
                <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Environmental</a:t>
              </a:r>
            </a:p>
          </p:txBody>
        </p:sp>
        <p:sp>
          <p:nvSpPr>
            <p:cNvPr id="16" name="TextBox 15">
              <a:extLst>
                <a:ext uri="{FF2B5EF4-FFF2-40B4-BE49-F238E27FC236}">
                  <a16:creationId xmlns:a16="http://schemas.microsoft.com/office/drawing/2014/main" id="{BCA4A3C5-951A-DA49-AE7F-6FE42673C20F}"/>
                </a:ext>
              </a:extLst>
            </p:cNvPr>
            <p:cNvSpPr txBox="1"/>
            <p:nvPr/>
          </p:nvSpPr>
          <p:spPr>
            <a:xfrm rot="16200000">
              <a:off x="6987740" y="5039593"/>
              <a:ext cx="2370092" cy="282354"/>
            </a:xfrm>
            <a:prstGeom prst="rect">
              <a:avLst/>
            </a:prstGeom>
            <a:noFill/>
          </p:spPr>
          <p:txBody>
            <a:bodyPr wrap="square" rtlCol="0">
              <a:spAutoFit/>
            </a:bodyPr>
            <a:lstStyle/>
            <a:p>
              <a:pPr marL="0" marR="0" lvl="0" indent="0" algn="ctr" defTabSz="457200" rtl="0" eaLnBrk="1" fontAlgn="auto" latinLnBrk="0" hangingPunct="1">
                <a:lnSpc>
                  <a:spcPts val="17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Societal/Economic</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7" name="Google Shape;87;p15"/>
          <p:cNvSpPr txBox="1">
            <a:spLocks noGrp="1"/>
          </p:cNvSpPr>
          <p:nvPr>
            <p:ph type="body" idx="1"/>
          </p:nvPr>
        </p:nvSpPr>
        <p:spPr>
          <a:xfrm>
            <a:off x="828566" y="1339108"/>
            <a:ext cx="6267788" cy="4749900"/>
          </a:xfrm>
          <a:prstGeom prst="rect">
            <a:avLst/>
          </a:prstGeom>
          <a:noFill/>
          <a:ln>
            <a:noFill/>
          </a:ln>
        </p:spPr>
        <p:txBody>
          <a:bodyPr spcFirstLastPara="1" wrap="square" lIns="274300" tIns="45700" rIns="274300" bIns="45700" anchor="t" anchorCtr="0">
            <a:noAutofit/>
          </a:bodyPr>
          <a:lstStyle/>
          <a:p>
            <a:pPr marL="0" marR="0" lvl="0" indent="0" rtl="0">
              <a:spcBef>
                <a:spcPts val="0"/>
              </a:spcBef>
              <a:spcAft>
                <a:spcPts val="1200"/>
              </a:spcAft>
              <a:buClr>
                <a:srgbClr val="262626"/>
              </a:buClr>
              <a:buSzPts val="2400"/>
              <a:buFont typeface="Arial"/>
              <a:buNone/>
            </a:pPr>
            <a:r>
              <a:rPr lang="en-US" sz="3000" b="1" dirty="0"/>
              <a:t>Social-Ecological-Technological Systems (SETS) Framework</a:t>
            </a:r>
            <a:endParaRPr lang="en-US" sz="3000" b="1" i="1" dirty="0"/>
          </a:p>
          <a:p>
            <a:pPr marL="0" marR="0" lvl="0" indent="0" rtl="0">
              <a:spcBef>
                <a:spcPts val="0"/>
              </a:spcBef>
              <a:spcAft>
                <a:spcPts val="1200"/>
              </a:spcAft>
              <a:buClr>
                <a:srgbClr val="262626"/>
              </a:buClr>
              <a:buSzPts val="2400"/>
              <a:buFont typeface="Arial"/>
              <a:buNone/>
            </a:pPr>
            <a:r>
              <a:rPr lang="en-US" sz="2600" dirty="0"/>
              <a:t>Another way of conceptualizing different system interactions within the context of resilience is acknowledging the confluence of social, ecological, and technological systems and their interactions and feedbacks.</a:t>
            </a:r>
            <a:r>
              <a:rPr lang="en-US" sz="2600" baseline="30000" dirty="0"/>
              <a:t>2</a:t>
            </a:r>
            <a:endParaRPr lang="en-US" sz="2600" dirty="0"/>
          </a:p>
        </p:txBody>
      </p:sp>
      <p:sp>
        <p:nvSpPr>
          <p:cNvPr id="88" name="Google Shape;88;p15"/>
          <p:cNvSpPr txBox="1">
            <a:spLocks noGrp="1"/>
          </p:cNvSpPr>
          <p:nvPr>
            <p:ph type="title"/>
          </p:nvPr>
        </p:nvSpPr>
        <p:spPr>
          <a:xfrm>
            <a:off x="1038639" y="0"/>
            <a:ext cx="7687733" cy="991352"/>
          </a:xfrm>
          <a:prstGeom prst="rect">
            <a:avLst/>
          </a:prstGeom>
          <a:solidFill>
            <a:schemeClr val="dk1"/>
          </a:solidFill>
          <a:ln>
            <a:noFill/>
          </a:ln>
        </p:spPr>
        <p:txBody>
          <a:bodyPr spcFirstLastPara="1" wrap="square" lIns="274300" tIns="45700" rIns="91425" bIns="45700" anchor="ctr" anchorCtr="0">
            <a:noAutofit/>
          </a:bodyPr>
          <a:lstStyle/>
          <a:p>
            <a:pPr marL="0" marR="0" lvl="0" indent="0" algn="l" rtl="0">
              <a:spcBef>
                <a:spcPts val="0"/>
              </a:spcBef>
              <a:spcAft>
                <a:spcPts val="0"/>
              </a:spcAft>
              <a:buClr>
                <a:srgbClr val="EEB211"/>
              </a:buClr>
              <a:buSzPts val="2400"/>
              <a:buFont typeface="Calibri"/>
              <a:buNone/>
            </a:pPr>
            <a:r>
              <a:rPr lang="en-US" dirty="0"/>
              <a:t>INTEGRATED SYSTEMS</a:t>
            </a:r>
            <a:endParaRPr sz="2400" b="0" i="0" u="none" strike="noStrike" cap="none" dirty="0">
              <a:solidFill>
                <a:srgbClr val="EEB211"/>
              </a:solidFill>
              <a:latin typeface="Calibri"/>
              <a:ea typeface="Calibri"/>
              <a:cs typeface="Calibri"/>
              <a:sym typeface="Calibri"/>
            </a:endParaRPr>
          </a:p>
        </p:txBody>
      </p:sp>
      <p:pic>
        <p:nvPicPr>
          <p:cNvPr id="5" name="officeArt object" descr="SLS-Teaching-Toolkit-Logo_Stacked (2).jpg">
            <a:extLst>
              <a:ext uri="{FF2B5EF4-FFF2-40B4-BE49-F238E27FC236}">
                <a16:creationId xmlns:a16="http://schemas.microsoft.com/office/drawing/2014/main" id="{66350281-B1B7-401C-8257-FBF07E304A94}"/>
              </a:ext>
            </a:extLst>
          </p:cNvPr>
          <p:cNvPicPr>
            <a:picLocks/>
          </p:cNvPicPr>
          <p:nvPr/>
        </p:nvPicPr>
        <p:blipFill>
          <a:blip r:embed="rId3"/>
          <a:stretch>
            <a:fillRect/>
          </a:stretch>
        </p:blipFill>
        <p:spPr>
          <a:xfrm>
            <a:off x="0" y="0"/>
            <a:ext cx="1038639" cy="991352"/>
          </a:xfrm>
          <a:prstGeom prst="rect">
            <a:avLst/>
          </a:prstGeom>
          <a:ln w="12700" cap="flat">
            <a:noFill/>
            <a:miter lim="400000"/>
          </a:ln>
          <a:effectLst/>
        </p:spPr>
      </p:pic>
      <p:graphicFrame>
        <p:nvGraphicFramePr>
          <p:cNvPr id="2" name="Diagram 1">
            <a:extLst>
              <a:ext uri="{FF2B5EF4-FFF2-40B4-BE49-F238E27FC236}">
                <a16:creationId xmlns:a16="http://schemas.microsoft.com/office/drawing/2014/main" id="{DC2297EB-BD26-9049-AB8E-55AEDFE6788A}"/>
              </a:ext>
            </a:extLst>
          </p:cNvPr>
          <p:cNvGraphicFramePr/>
          <p:nvPr>
            <p:extLst>
              <p:ext uri="{D42A27DB-BD31-4B8C-83A1-F6EECF244321}">
                <p14:modId xmlns:p14="http://schemas.microsoft.com/office/powerpoint/2010/main" val="2497854776"/>
              </p:ext>
            </p:extLst>
          </p:nvPr>
        </p:nvGraphicFramePr>
        <p:xfrm>
          <a:off x="5262810" y="991352"/>
          <a:ext cx="7687733" cy="51326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01138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2"/>
          <p:cNvSpPr txBox="1">
            <a:spLocks noGrp="1"/>
          </p:cNvSpPr>
          <p:nvPr>
            <p:ph type="body" idx="1"/>
          </p:nvPr>
        </p:nvSpPr>
        <p:spPr>
          <a:xfrm>
            <a:off x="4882539" y="1419850"/>
            <a:ext cx="6595571" cy="4568613"/>
          </a:xfrm>
          <a:prstGeom prst="rect">
            <a:avLst/>
          </a:prstGeom>
        </p:spPr>
        <p:txBody>
          <a:bodyPr spcFirstLastPara="1" wrap="square" lIns="274300" tIns="45700" rIns="274300" bIns="45700" anchor="t" anchorCtr="0">
            <a:noAutofit/>
          </a:bodyPr>
          <a:lstStyle/>
          <a:p>
            <a:pPr marL="36830" lvl="0" indent="0" algn="l" rtl="0">
              <a:spcBef>
                <a:spcPts val="0"/>
              </a:spcBef>
              <a:spcAft>
                <a:spcPts val="1200"/>
              </a:spcAft>
              <a:buClr>
                <a:schemeClr val="dk1"/>
              </a:buClr>
              <a:buSzPts val="1800"/>
            </a:pPr>
            <a:r>
              <a:rPr lang="en-US" sz="2500" dirty="0">
                <a:solidFill>
                  <a:schemeClr val="dk1"/>
                </a:solidFill>
              </a:rPr>
              <a:t>The Intergovernmental Panel on Climate Change (IPCC) identifies three elements to vulnerability: exposure, sensitivity, and adaptive capacity.</a:t>
            </a:r>
            <a:r>
              <a:rPr lang="en-US" sz="2500" baseline="30000" dirty="0">
                <a:solidFill>
                  <a:schemeClr val="dk1"/>
                </a:solidFill>
              </a:rPr>
              <a:t>8</a:t>
            </a:r>
            <a:endParaRPr lang="en-US" sz="2500" dirty="0">
              <a:solidFill>
                <a:schemeClr val="dk1"/>
              </a:solidFill>
            </a:endParaRPr>
          </a:p>
          <a:p>
            <a:pPr marL="36830" lvl="0" indent="0">
              <a:spcBef>
                <a:spcPts val="0"/>
              </a:spcBef>
              <a:buClr>
                <a:schemeClr val="dk1"/>
              </a:buClr>
              <a:buSzPts val="1800"/>
            </a:pPr>
            <a:r>
              <a:rPr lang="en-US" sz="2500" b="1" dirty="0">
                <a:solidFill>
                  <a:schemeClr val="dk1"/>
                </a:solidFill>
              </a:rPr>
              <a:t>Exposure</a:t>
            </a:r>
            <a:r>
              <a:rPr lang="en-US" sz="2500" dirty="0">
                <a:solidFill>
                  <a:schemeClr val="dk1"/>
                </a:solidFill>
              </a:rPr>
              <a:t> is contact with one or more physical, biological, chemical, or psychosocial stressors.</a:t>
            </a:r>
          </a:p>
          <a:p>
            <a:pPr marL="36830" lvl="0" indent="0">
              <a:spcBef>
                <a:spcPts val="0"/>
              </a:spcBef>
              <a:buClr>
                <a:schemeClr val="dk1"/>
              </a:buClr>
              <a:buSzPts val="1800"/>
            </a:pPr>
            <a:r>
              <a:rPr lang="en-US" sz="2500" b="1" dirty="0">
                <a:solidFill>
                  <a:schemeClr val="dk1"/>
                </a:solidFill>
              </a:rPr>
              <a:t>Sensitivity</a:t>
            </a:r>
            <a:r>
              <a:rPr lang="en-US" sz="2500" dirty="0">
                <a:solidFill>
                  <a:schemeClr val="dk1"/>
                </a:solidFill>
              </a:rPr>
              <a:t> is the degree to which exposure affects an organism, structure, or system.</a:t>
            </a:r>
          </a:p>
          <a:p>
            <a:pPr marL="36830" lvl="0" indent="0">
              <a:spcBef>
                <a:spcPts val="0"/>
              </a:spcBef>
              <a:buClr>
                <a:schemeClr val="dk1"/>
              </a:buClr>
              <a:buSzPts val="1800"/>
            </a:pPr>
            <a:r>
              <a:rPr lang="en-US" sz="2500" b="1" dirty="0">
                <a:solidFill>
                  <a:schemeClr val="dk1"/>
                </a:solidFill>
              </a:rPr>
              <a:t>Adaptive capacity </a:t>
            </a:r>
            <a:r>
              <a:rPr lang="en-US" sz="2500" dirty="0">
                <a:solidFill>
                  <a:schemeClr val="dk1"/>
                </a:solidFill>
              </a:rPr>
              <a:t>is the ability of the system to adjust to or cope with potential hazards.</a:t>
            </a:r>
            <a:r>
              <a:rPr lang="en-US" sz="2500" baseline="30000" dirty="0">
                <a:solidFill>
                  <a:schemeClr val="dk1"/>
                </a:solidFill>
              </a:rPr>
              <a:t>9</a:t>
            </a:r>
            <a:endParaRPr lang="en-US" sz="2500" dirty="0">
              <a:solidFill>
                <a:schemeClr val="dk1"/>
              </a:solidFill>
            </a:endParaRPr>
          </a:p>
        </p:txBody>
      </p:sp>
      <p:sp>
        <p:nvSpPr>
          <p:cNvPr id="145" name="Google Shape;145;p22"/>
          <p:cNvSpPr txBox="1">
            <a:spLocks noGrp="1"/>
          </p:cNvSpPr>
          <p:nvPr>
            <p:ph type="title"/>
          </p:nvPr>
        </p:nvSpPr>
        <p:spPr>
          <a:xfrm>
            <a:off x="1038639" y="0"/>
            <a:ext cx="7687800" cy="991500"/>
          </a:xfrm>
          <a:prstGeom prst="rect">
            <a:avLst/>
          </a:prstGeom>
        </p:spPr>
        <p:txBody>
          <a:bodyPr spcFirstLastPara="1" wrap="square" lIns="274300" tIns="45700" rIns="91425" bIns="45700" anchor="ctr" anchorCtr="0">
            <a:noAutofit/>
          </a:bodyPr>
          <a:lstStyle/>
          <a:p>
            <a:pPr marL="0" lvl="0" indent="0" algn="l" rtl="0">
              <a:spcBef>
                <a:spcPts val="0"/>
              </a:spcBef>
              <a:spcAft>
                <a:spcPts val="0"/>
              </a:spcAft>
              <a:buNone/>
            </a:pPr>
            <a:r>
              <a:rPr lang="en-US" dirty="0"/>
              <a:t>UNDERSTANDING VULNERABILITY</a:t>
            </a:r>
            <a:endParaRPr dirty="0"/>
          </a:p>
        </p:txBody>
      </p:sp>
      <p:pic>
        <p:nvPicPr>
          <p:cNvPr id="7" name="officeArt object" descr="SLS-Teaching-Toolkit-Logo_Stacked (2).jpg">
            <a:extLst>
              <a:ext uri="{FF2B5EF4-FFF2-40B4-BE49-F238E27FC236}">
                <a16:creationId xmlns:a16="http://schemas.microsoft.com/office/drawing/2014/main" id="{A444F0F7-29A2-4E09-967B-C3EB40B3D1E2}"/>
              </a:ext>
            </a:extLst>
          </p:cNvPr>
          <p:cNvPicPr>
            <a:picLocks/>
          </p:cNvPicPr>
          <p:nvPr/>
        </p:nvPicPr>
        <p:blipFill>
          <a:blip r:embed="rId3"/>
          <a:stretch>
            <a:fillRect/>
          </a:stretch>
        </p:blipFill>
        <p:spPr>
          <a:xfrm>
            <a:off x="0" y="0"/>
            <a:ext cx="1038639" cy="991352"/>
          </a:xfrm>
          <a:prstGeom prst="rect">
            <a:avLst/>
          </a:prstGeom>
          <a:ln w="12700" cap="flat">
            <a:noFill/>
            <a:miter lim="400000"/>
          </a:ln>
          <a:effectLst/>
        </p:spPr>
      </p:pic>
      <p:grpSp>
        <p:nvGrpSpPr>
          <p:cNvPr id="9" name="Group 8">
            <a:extLst>
              <a:ext uri="{FF2B5EF4-FFF2-40B4-BE49-F238E27FC236}">
                <a16:creationId xmlns:a16="http://schemas.microsoft.com/office/drawing/2014/main" id="{C5ADBA5F-B7E7-F249-8646-6D329204C709}"/>
              </a:ext>
            </a:extLst>
          </p:cNvPr>
          <p:cNvGrpSpPr/>
          <p:nvPr/>
        </p:nvGrpSpPr>
        <p:grpSpPr>
          <a:xfrm>
            <a:off x="329499" y="1115285"/>
            <a:ext cx="4355653" cy="5041037"/>
            <a:chOff x="239997" y="1115285"/>
            <a:chExt cx="4355653" cy="5041037"/>
          </a:xfrm>
        </p:grpSpPr>
        <p:sp>
          <p:nvSpPr>
            <p:cNvPr id="10" name="Freeform 9">
              <a:extLst>
                <a:ext uri="{FF2B5EF4-FFF2-40B4-BE49-F238E27FC236}">
                  <a16:creationId xmlns:a16="http://schemas.microsoft.com/office/drawing/2014/main" id="{4E66AB70-B10A-C74E-9CE6-1D7635D3D1B1}"/>
                </a:ext>
              </a:extLst>
            </p:cNvPr>
            <p:cNvSpPr/>
            <p:nvPr/>
          </p:nvSpPr>
          <p:spPr>
            <a:xfrm rot="2563674">
              <a:off x="2194859" y="4646933"/>
              <a:ext cx="758877" cy="60996"/>
            </a:xfrm>
            <a:custGeom>
              <a:avLst/>
              <a:gdLst/>
              <a:ahLst/>
              <a:cxnLst/>
              <a:rect l="0" t="0" r="0" b="0"/>
              <a:pathLst>
                <a:path>
                  <a:moveTo>
                    <a:pt x="0" y="30498"/>
                  </a:moveTo>
                  <a:lnTo>
                    <a:pt x="758877" y="3049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10">
              <a:extLst>
                <a:ext uri="{FF2B5EF4-FFF2-40B4-BE49-F238E27FC236}">
                  <a16:creationId xmlns:a16="http://schemas.microsoft.com/office/drawing/2014/main" id="{EA0FDCE6-2EFE-A84D-99D4-782C9D3B6B15}"/>
                </a:ext>
              </a:extLst>
            </p:cNvPr>
            <p:cNvSpPr/>
            <p:nvPr/>
          </p:nvSpPr>
          <p:spPr>
            <a:xfrm>
              <a:off x="2295568" y="3605305"/>
              <a:ext cx="844707" cy="60996"/>
            </a:xfrm>
            <a:custGeom>
              <a:avLst/>
              <a:gdLst/>
              <a:ahLst/>
              <a:cxnLst/>
              <a:rect l="0" t="0" r="0" b="0"/>
              <a:pathLst>
                <a:path>
                  <a:moveTo>
                    <a:pt x="0" y="30498"/>
                  </a:moveTo>
                  <a:lnTo>
                    <a:pt x="844707" y="3049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11">
              <a:extLst>
                <a:ext uri="{FF2B5EF4-FFF2-40B4-BE49-F238E27FC236}">
                  <a16:creationId xmlns:a16="http://schemas.microsoft.com/office/drawing/2014/main" id="{E678B44E-04F2-DD4A-B8AD-A694078AD70D}"/>
                </a:ext>
              </a:extLst>
            </p:cNvPr>
            <p:cNvSpPr/>
            <p:nvPr/>
          </p:nvSpPr>
          <p:spPr>
            <a:xfrm rot="19036326">
              <a:off x="2194859" y="2563678"/>
              <a:ext cx="758877" cy="60996"/>
            </a:xfrm>
            <a:custGeom>
              <a:avLst/>
              <a:gdLst/>
              <a:ahLst/>
              <a:cxnLst/>
              <a:rect l="0" t="0" r="0" b="0"/>
              <a:pathLst>
                <a:path>
                  <a:moveTo>
                    <a:pt x="0" y="30498"/>
                  </a:moveTo>
                  <a:lnTo>
                    <a:pt x="758877" y="3049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Oval 12">
              <a:extLst>
                <a:ext uri="{FF2B5EF4-FFF2-40B4-BE49-F238E27FC236}">
                  <a16:creationId xmlns:a16="http://schemas.microsoft.com/office/drawing/2014/main" id="{72D74A3D-8A6C-E34A-B7F1-93BAD6D835D7}"/>
                </a:ext>
              </a:extLst>
            </p:cNvPr>
            <p:cNvSpPr/>
            <p:nvPr/>
          </p:nvSpPr>
          <p:spPr>
            <a:xfrm>
              <a:off x="239997" y="2440553"/>
              <a:ext cx="2425624" cy="242562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13">
              <a:extLst>
                <a:ext uri="{FF2B5EF4-FFF2-40B4-BE49-F238E27FC236}">
                  <a16:creationId xmlns:a16="http://schemas.microsoft.com/office/drawing/2014/main" id="{7506FCBF-EE20-EC48-BB60-ABF931C7D8F6}"/>
                </a:ext>
              </a:extLst>
            </p:cNvPr>
            <p:cNvSpPr/>
            <p:nvPr/>
          </p:nvSpPr>
          <p:spPr>
            <a:xfrm>
              <a:off x="2659888" y="1115285"/>
              <a:ext cx="1455374" cy="1455374"/>
            </a:xfrm>
            <a:custGeom>
              <a:avLst/>
              <a:gdLst>
                <a:gd name="connsiteX0" fmla="*/ 0 w 1455374"/>
                <a:gd name="connsiteY0" fmla="*/ 727687 h 1455374"/>
                <a:gd name="connsiteX1" fmla="*/ 727687 w 1455374"/>
                <a:gd name="connsiteY1" fmla="*/ 0 h 1455374"/>
                <a:gd name="connsiteX2" fmla="*/ 1455374 w 1455374"/>
                <a:gd name="connsiteY2" fmla="*/ 727687 h 1455374"/>
                <a:gd name="connsiteX3" fmla="*/ 727687 w 1455374"/>
                <a:gd name="connsiteY3" fmla="*/ 1455374 h 1455374"/>
                <a:gd name="connsiteX4" fmla="*/ 0 w 1455374"/>
                <a:gd name="connsiteY4" fmla="*/ 727687 h 1455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5374" h="1455374">
                  <a:moveTo>
                    <a:pt x="0" y="727687"/>
                  </a:moveTo>
                  <a:cubicBezTo>
                    <a:pt x="0" y="325797"/>
                    <a:pt x="325797" y="0"/>
                    <a:pt x="727687" y="0"/>
                  </a:cubicBezTo>
                  <a:cubicBezTo>
                    <a:pt x="1129577" y="0"/>
                    <a:pt x="1455374" y="325797"/>
                    <a:pt x="1455374" y="727687"/>
                  </a:cubicBezTo>
                  <a:cubicBezTo>
                    <a:pt x="1455374" y="1129577"/>
                    <a:pt x="1129577" y="1455374"/>
                    <a:pt x="727687" y="1455374"/>
                  </a:cubicBezTo>
                  <a:cubicBezTo>
                    <a:pt x="325797" y="1455374"/>
                    <a:pt x="0" y="1129577"/>
                    <a:pt x="0" y="727687"/>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3930" tIns="223930" rIns="223930" bIns="223930" numCol="1" spcCol="1270" anchor="ctr" anchorCtr="0">
              <a:noAutofit/>
            </a:bodyPr>
            <a:lstStyle/>
            <a:p>
              <a:pPr marL="0" lvl="0" indent="0" algn="ctr" defTabSz="755650">
                <a:lnSpc>
                  <a:spcPct val="90000"/>
                </a:lnSpc>
                <a:spcBef>
                  <a:spcPct val="0"/>
                </a:spcBef>
                <a:spcAft>
                  <a:spcPct val="35000"/>
                </a:spcAft>
                <a:buNone/>
              </a:pPr>
              <a:r>
                <a:rPr lang="en-US" sz="1700" kern="1200" dirty="0"/>
                <a:t>Exposure</a:t>
              </a:r>
            </a:p>
          </p:txBody>
        </p:sp>
        <p:sp>
          <p:nvSpPr>
            <p:cNvPr id="15" name="Freeform 14">
              <a:extLst>
                <a:ext uri="{FF2B5EF4-FFF2-40B4-BE49-F238E27FC236}">
                  <a16:creationId xmlns:a16="http://schemas.microsoft.com/office/drawing/2014/main" id="{9DEE136A-24F6-4F44-8B1A-B3D64A452DA1}"/>
                </a:ext>
              </a:extLst>
            </p:cNvPr>
            <p:cNvSpPr/>
            <p:nvPr/>
          </p:nvSpPr>
          <p:spPr>
            <a:xfrm>
              <a:off x="3140276" y="2908116"/>
              <a:ext cx="1455374" cy="1455374"/>
            </a:xfrm>
            <a:custGeom>
              <a:avLst/>
              <a:gdLst>
                <a:gd name="connsiteX0" fmla="*/ 0 w 1455374"/>
                <a:gd name="connsiteY0" fmla="*/ 727687 h 1455374"/>
                <a:gd name="connsiteX1" fmla="*/ 727687 w 1455374"/>
                <a:gd name="connsiteY1" fmla="*/ 0 h 1455374"/>
                <a:gd name="connsiteX2" fmla="*/ 1455374 w 1455374"/>
                <a:gd name="connsiteY2" fmla="*/ 727687 h 1455374"/>
                <a:gd name="connsiteX3" fmla="*/ 727687 w 1455374"/>
                <a:gd name="connsiteY3" fmla="*/ 1455374 h 1455374"/>
                <a:gd name="connsiteX4" fmla="*/ 0 w 1455374"/>
                <a:gd name="connsiteY4" fmla="*/ 727687 h 1455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5374" h="1455374">
                  <a:moveTo>
                    <a:pt x="0" y="727687"/>
                  </a:moveTo>
                  <a:cubicBezTo>
                    <a:pt x="0" y="325797"/>
                    <a:pt x="325797" y="0"/>
                    <a:pt x="727687" y="0"/>
                  </a:cubicBezTo>
                  <a:cubicBezTo>
                    <a:pt x="1129577" y="0"/>
                    <a:pt x="1455374" y="325797"/>
                    <a:pt x="1455374" y="727687"/>
                  </a:cubicBezTo>
                  <a:cubicBezTo>
                    <a:pt x="1455374" y="1129577"/>
                    <a:pt x="1129577" y="1455374"/>
                    <a:pt x="727687" y="1455374"/>
                  </a:cubicBezTo>
                  <a:cubicBezTo>
                    <a:pt x="325797" y="1455374"/>
                    <a:pt x="0" y="1129577"/>
                    <a:pt x="0" y="727687"/>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3930" tIns="223930" rIns="223930" bIns="223930" numCol="1" spcCol="1270" anchor="ctr" anchorCtr="0">
              <a:noAutofit/>
            </a:bodyPr>
            <a:lstStyle/>
            <a:p>
              <a:pPr marL="0" lvl="0" indent="0" algn="ctr" defTabSz="755650">
                <a:lnSpc>
                  <a:spcPct val="90000"/>
                </a:lnSpc>
                <a:spcBef>
                  <a:spcPct val="0"/>
                </a:spcBef>
                <a:spcAft>
                  <a:spcPct val="35000"/>
                </a:spcAft>
                <a:buNone/>
              </a:pPr>
              <a:r>
                <a:rPr lang="en-US" sz="1700" kern="1200" dirty="0"/>
                <a:t>Sensitivity</a:t>
              </a:r>
            </a:p>
          </p:txBody>
        </p:sp>
        <p:sp>
          <p:nvSpPr>
            <p:cNvPr id="16" name="Freeform 15">
              <a:extLst>
                <a:ext uri="{FF2B5EF4-FFF2-40B4-BE49-F238E27FC236}">
                  <a16:creationId xmlns:a16="http://schemas.microsoft.com/office/drawing/2014/main" id="{2DCEC351-050D-6344-83B3-3BB7F28A26A6}"/>
                </a:ext>
              </a:extLst>
            </p:cNvPr>
            <p:cNvSpPr/>
            <p:nvPr/>
          </p:nvSpPr>
          <p:spPr>
            <a:xfrm>
              <a:off x="2659888" y="4700948"/>
              <a:ext cx="1455374" cy="1455374"/>
            </a:xfrm>
            <a:custGeom>
              <a:avLst/>
              <a:gdLst>
                <a:gd name="connsiteX0" fmla="*/ 0 w 1455374"/>
                <a:gd name="connsiteY0" fmla="*/ 727687 h 1455374"/>
                <a:gd name="connsiteX1" fmla="*/ 727687 w 1455374"/>
                <a:gd name="connsiteY1" fmla="*/ 0 h 1455374"/>
                <a:gd name="connsiteX2" fmla="*/ 1455374 w 1455374"/>
                <a:gd name="connsiteY2" fmla="*/ 727687 h 1455374"/>
                <a:gd name="connsiteX3" fmla="*/ 727687 w 1455374"/>
                <a:gd name="connsiteY3" fmla="*/ 1455374 h 1455374"/>
                <a:gd name="connsiteX4" fmla="*/ 0 w 1455374"/>
                <a:gd name="connsiteY4" fmla="*/ 727687 h 1455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5374" h="1455374">
                  <a:moveTo>
                    <a:pt x="0" y="727687"/>
                  </a:moveTo>
                  <a:cubicBezTo>
                    <a:pt x="0" y="325797"/>
                    <a:pt x="325797" y="0"/>
                    <a:pt x="727687" y="0"/>
                  </a:cubicBezTo>
                  <a:cubicBezTo>
                    <a:pt x="1129577" y="0"/>
                    <a:pt x="1455374" y="325797"/>
                    <a:pt x="1455374" y="727687"/>
                  </a:cubicBezTo>
                  <a:cubicBezTo>
                    <a:pt x="1455374" y="1129577"/>
                    <a:pt x="1129577" y="1455374"/>
                    <a:pt x="727687" y="1455374"/>
                  </a:cubicBezTo>
                  <a:cubicBezTo>
                    <a:pt x="325797" y="1455374"/>
                    <a:pt x="0" y="1129577"/>
                    <a:pt x="0" y="727687"/>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3930" tIns="223930" rIns="223930" bIns="223930" numCol="1" spcCol="1270" anchor="ctr" anchorCtr="0">
              <a:noAutofit/>
            </a:bodyPr>
            <a:lstStyle/>
            <a:p>
              <a:pPr marL="0" lvl="0" indent="0" algn="ctr" defTabSz="755650">
                <a:lnSpc>
                  <a:spcPct val="90000"/>
                </a:lnSpc>
                <a:spcBef>
                  <a:spcPct val="0"/>
                </a:spcBef>
                <a:spcAft>
                  <a:spcPct val="35000"/>
                </a:spcAft>
                <a:buNone/>
              </a:pPr>
              <a:r>
                <a:rPr lang="en-US" sz="1700" kern="1200" dirty="0"/>
                <a:t>Adaptive capacity</a:t>
              </a:r>
            </a:p>
          </p:txBody>
        </p:sp>
      </p:grpSp>
      <p:sp>
        <p:nvSpPr>
          <p:cNvPr id="6" name="TextBox 5">
            <a:extLst>
              <a:ext uri="{FF2B5EF4-FFF2-40B4-BE49-F238E27FC236}">
                <a16:creationId xmlns:a16="http://schemas.microsoft.com/office/drawing/2014/main" id="{6D2BB1C5-B779-BD44-9274-082DBFAB6AD0}"/>
              </a:ext>
            </a:extLst>
          </p:cNvPr>
          <p:cNvSpPr txBox="1"/>
          <p:nvPr/>
        </p:nvSpPr>
        <p:spPr>
          <a:xfrm>
            <a:off x="469741" y="3391755"/>
            <a:ext cx="2145139" cy="523220"/>
          </a:xfrm>
          <a:prstGeom prst="rect">
            <a:avLst/>
          </a:prstGeom>
          <a:noFill/>
        </p:spPr>
        <p:txBody>
          <a:bodyPr wrap="none" rtlCol="0">
            <a:spAutoFit/>
          </a:bodyPr>
          <a:lstStyle/>
          <a:p>
            <a:r>
              <a:rPr lang="en-US" sz="2800" dirty="0">
                <a:solidFill>
                  <a:schemeClr val="bg1"/>
                </a:solidFill>
              </a:rPr>
              <a:t>Vulnerability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Google Shape;80;p14"/>
          <p:cNvSpPr txBox="1">
            <a:spLocks noGrp="1"/>
          </p:cNvSpPr>
          <p:nvPr>
            <p:ph type="body" idx="1"/>
          </p:nvPr>
        </p:nvSpPr>
        <p:spPr>
          <a:xfrm>
            <a:off x="781374" y="1369690"/>
            <a:ext cx="9849782" cy="4749900"/>
          </a:xfrm>
          <a:prstGeom prst="rect">
            <a:avLst/>
          </a:prstGeom>
          <a:noFill/>
          <a:ln>
            <a:noFill/>
          </a:ln>
        </p:spPr>
        <p:txBody>
          <a:bodyPr spcFirstLastPara="1" wrap="square" lIns="274300" tIns="45700" rIns="274300" bIns="45700" anchor="t" anchorCtr="0">
            <a:noAutofit/>
          </a:bodyPr>
          <a:lstStyle/>
          <a:p>
            <a:pPr marL="0" marR="0" lvl="0" indent="0" rtl="0">
              <a:spcBef>
                <a:spcPts val="0"/>
              </a:spcBef>
              <a:spcAft>
                <a:spcPts val="0"/>
              </a:spcAft>
              <a:buClr>
                <a:srgbClr val="262626"/>
              </a:buClr>
              <a:buSzPts val="2400"/>
              <a:buFont typeface="Arial"/>
              <a:buNone/>
            </a:pPr>
            <a:endParaRPr sz="2400" i="0" u="none" strike="noStrike" cap="none" dirty="0">
              <a:solidFill>
                <a:srgbClr val="262626"/>
              </a:solidFill>
            </a:endParaRPr>
          </a:p>
          <a:p>
            <a:pPr marL="0" indent="0">
              <a:spcBef>
                <a:spcPts val="1080"/>
              </a:spcBef>
            </a:pPr>
            <a:r>
              <a:rPr lang="en-US" sz="3000" i="1" dirty="0"/>
              <a:t>“We define </a:t>
            </a:r>
            <a:r>
              <a:rPr lang="en-US" sz="3000" b="1" i="1" dirty="0"/>
              <a:t>adaptation</a:t>
            </a:r>
            <a:r>
              <a:rPr lang="en-US" sz="3000" i="1" dirty="0"/>
              <a:t> as the decision-making process and the set of actions undertaken to maintain the capacity to deal with future change or perturbations to a social-ecological system without undergoing significant changes in function, structural identity, or feedbacks of that system while maintaining the option to develop.”</a:t>
            </a:r>
          </a:p>
          <a:p>
            <a:pPr marL="0" marR="0" lvl="0" indent="0" rtl="0">
              <a:spcBef>
                <a:spcPts val="1080"/>
              </a:spcBef>
              <a:spcAft>
                <a:spcPts val="0"/>
              </a:spcAft>
              <a:buClr>
                <a:srgbClr val="262626"/>
              </a:buClr>
              <a:buSzPts val="2400"/>
              <a:buFont typeface="Arial"/>
              <a:buNone/>
            </a:pPr>
            <a:r>
              <a:rPr lang="en-US" sz="3000" i="1" dirty="0"/>
              <a:t>					- </a:t>
            </a:r>
            <a:r>
              <a:rPr lang="en-US" sz="3000" dirty="0"/>
              <a:t>Donald R. Nelson, W. Neil 						Adger, and Katrina Brown</a:t>
            </a:r>
            <a:r>
              <a:rPr lang="en-US" sz="3000" baseline="30000" dirty="0"/>
              <a:t>7</a:t>
            </a:r>
            <a:endParaRPr sz="3000" baseline="30000" dirty="0"/>
          </a:p>
          <a:p>
            <a:pPr marL="0" marR="0" lvl="0" indent="0" rtl="0">
              <a:spcBef>
                <a:spcPts val="1080"/>
              </a:spcBef>
              <a:spcAft>
                <a:spcPts val="0"/>
              </a:spcAft>
              <a:buClr>
                <a:srgbClr val="262626"/>
              </a:buClr>
              <a:buSzPts val="2400"/>
              <a:buFont typeface="Arial"/>
              <a:buNone/>
            </a:pPr>
            <a:endParaRPr sz="2400" i="0" u="none" strike="noStrike" cap="none" dirty="0">
              <a:solidFill>
                <a:srgbClr val="262626"/>
              </a:solidFill>
            </a:endParaRPr>
          </a:p>
        </p:txBody>
      </p:sp>
      <p:sp>
        <p:nvSpPr>
          <p:cNvPr id="81" name="Google Shape;81;p14"/>
          <p:cNvSpPr txBox="1">
            <a:spLocks noGrp="1"/>
          </p:cNvSpPr>
          <p:nvPr>
            <p:ph type="title"/>
          </p:nvPr>
        </p:nvSpPr>
        <p:spPr>
          <a:xfrm>
            <a:off x="1038639" y="0"/>
            <a:ext cx="7687733" cy="991352"/>
          </a:xfrm>
          <a:prstGeom prst="rect">
            <a:avLst/>
          </a:prstGeom>
          <a:solidFill>
            <a:schemeClr val="dk1"/>
          </a:solidFill>
          <a:ln>
            <a:noFill/>
          </a:ln>
        </p:spPr>
        <p:txBody>
          <a:bodyPr spcFirstLastPara="1" wrap="square" lIns="274300" tIns="45700" rIns="91425" bIns="45700" anchor="ctr" anchorCtr="0">
            <a:noAutofit/>
          </a:bodyPr>
          <a:lstStyle/>
          <a:p>
            <a:pPr marL="0" marR="0" lvl="0" indent="0" algn="l" rtl="0">
              <a:spcBef>
                <a:spcPts val="0"/>
              </a:spcBef>
              <a:spcAft>
                <a:spcPts val="0"/>
              </a:spcAft>
              <a:buClr>
                <a:srgbClr val="EEB211"/>
              </a:buClr>
              <a:buSzPts val="2400"/>
              <a:buFont typeface="Calibri"/>
              <a:buNone/>
            </a:pPr>
            <a:r>
              <a:rPr lang="en-US" sz="2400" b="0" i="0" u="none" strike="noStrike" cap="none" dirty="0">
                <a:solidFill>
                  <a:srgbClr val="EEB211"/>
                </a:solidFill>
                <a:latin typeface="Calibri"/>
                <a:ea typeface="Calibri"/>
                <a:cs typeface="Calibri"/>
                <a:sym typeface="Calibri"/>
              </a:rPr>
              <a:t>WHAT IS ADAPTATION? </a:t>
            </a:r>
            <a:endParaRPr sz="2400" b="0" i="0" u="none" strike="noStrike" cap="none" dirty="0">
              <a:solidFill>
                <a:srgbClr val="EEB211"/>
              </a:solidFill>
              <a:latin typeface="Calibri"/>
              <a:ea typeface="Calibri"/>
              <a:cs typeface="Calibri"/>
              <a:sym typeface="Calibri"/>
            </a:endParaRPr>
          </a:p>
        </p:txBody>
      </p:sp>
      <p:pic>
        <p:nvPicPr>
          <p:cNvPr id="5" name="officeArt object" descr="SLS-Teaching-Toolkit-Logo_Stacked (2).jpg">
            <a:extLst>
              <a:ext uri="{FF2B5EF4-FFF2-40B4-BE49-F238E27FC236}">
                <a16:creationId xmlns:a16="http://schemas.microsoft.com/office/drawing/2014/main" id="{EEFFC647-C50A-48CE-B9FB-E9984A77D242}"/>
              </a:ext>
            </a:extLst>
          </p:cNvPr>
          <p:cNvPicPr>
            <a:picLocks/>
          </p:cNvPicPr>
          <p:nvPr/>
        </p:nvPicPr>
        <p:blipFill>
          <a:blip r:embed="rId3"/>
          <a:stretch>
            <a:fillRect/>
          </a:stretch>
        </p:blipFill>
        <p:spPr>
          <a:xfrm>
            <a:off x="0" y="0"/>
            <a:ext cx="1038639" cy="991352"/>
          </a:xfrm>
          <a:prstGeom prst="rect">
            <a:avLst/>
          </a:prstGeom>
          <a:ln w="12700" cap="flat">
            <a:noFill/>
            <a:miter lim="400000"/>
          </a:ln>
          <a:effectLst/>
        </p:spPr>
      </p:pic>
    </p:spTree>
    <p:extLst>
      <p:ext uri="{BB962C8B-B14F-4D97-AF65-F5344CB8AC3E}">
        <p14:creationId xmlns:p14="http://schemas.microsoft.com/office/powerpoint/2010/main" val="958039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19"/>
          <p:cNvSpPr txBox="1">
            <a:spLocks noGrp="1"/>
          </p:cNvSpPr>
          <p:nvPr>
            <p:ph type="body" idx="1"/>
          </p:nvPr>
        </p:nvSpPr>
        <p:spPr>
          <a:xfrm>
            <a:off x="798006" y="1460125"/>
            <a:ext cx="10303382" cy="1797426"/>
          </a:xfrm>
          <a:prstGeom prst="rect">
            <a:avLst/>
          </a:prstGeom>
          <a:noFill/>
          <a:ln>
            <a:noFill/>
          </a:ln>
        </p:spPr>
        <p:txBody>
          <a:bodyPr spcFirstLastPara="1" wrap="square" lIns="274300" tIns="45700" rIns="274300" bIns="45700" anchor="t" anchorCtr="0">
            <a:noAutofit/>
          </a:bodyPr>
          <a:lstStyle/>
          <a:p>
            <a:pPr marL="0" lvl="0" indent="0">
              <a:spcBef>
                <a:spcPts val="0"/>
              </a:spcBef>
              <a:spcAft>
                <a:spcPts val="600"/>
              </a:spcAft>
            </a:pPr>
            <a:r>
              <a:rPr lang="en-US" sz="2800" b="1" dirty="0">
                <a:solidFill>
                  <a:schemeClr val="dk1"/>
                </a:solidFill>
              </a:rPr>
              <a:t>Adaptation</a:t>
            </a:r>
            <a:r>
              <a:rPr lang="en-US" sz="2800" dirty="0">
                <a:solidFill>
                  <a:schemeClr val="dk1"/>
                </a:solidFill>
              </a:rPr>
              <a:t> consists of “adjustments in natural or human systems in response to expected or actual climatic stimuli or their effects, which moderates harm.”</a:t>
            </a:r>
            <a:r>
              <a:rPr lang="en-US" sz="2800" baseline="30000" dirty="0">
                <a:solidFill>
                  <a:schemeClr val="dk1"/>
                </a:solidFill>
              </a:rPr>
              <a:t>8</a:t>
            </a:r>
          </a:p>
          <a:p>
            <a:pPr marL="0" lvl="0" indent="0">
              <a:spcBef>
                <a:spcPts val="0"/>
              </a:spcBef>
              <a:spcAft>
                <a:spcPts val="600"/>
              </a:spcAft>
            </a:pPr>
            <a:endParaRPr lang="en-US" sz="3200" baseline="30000" dirty="0">
              <a:solidFill>
                <a:schemeClr val="dk1"/>
              </a:solidFill>
            </a:endParaRPr>
          </a:p>
          <a:p>
            <a:pPr marL="0" lvl="0" indent="0">
              <a:spcBef>
                <a:spcPts val="0"/>
              </a:spcBef>
              <a:spcAft>
                <a:spcPts val="600"/>
              </a:spcAft>
            </a:pPr>
            <a:endParaRPr sz="3600" dirty="0"/>
          </a:p>
        </p:txBody>
      </p:sp>
      <p:sp>
        <p:nvSpPr>
          <p:cNvPr id="117" name="Google Shape;117;p19"/>
          <p:cNvSpPr txBox="1">
            <a:spLocks noGrp="1"/>
          </p:cNvSpPr>
          <p:nvPr>
            <p:ph type="title"/>
          </p:nvPr>
        </p:nvSpPr>
        <p:spPr>
          <a:xfrm>
            <a:off x="1038639" y="0"/>
            <a:ext cx="7687733" cy="991352"/>
          </a:xfrm>
          <a:prstGeom prst="rect">
            <a:avLst/>
          </a:prstGeom>
          <a:solidFill>
            <a:schemeClr val="dk1"/>
          </a:solidFill>
          <a:ln>
            <a:noFill/>
          </a:ln>
        </p:spPr>
        <p:txBody>
          <a:bodyPr spcFirstLastPara="1" wrap="square" lIns="274300" tIns="45700" rIns="91425" bIns="45700" anchor="ctr" anchorCtr="0">
            <a:noAutofit/>
          </a:bodyPr>
          <a:lstStyle/>
          <a:p>
            <a:pPr marL="0" marR="0" lvl="0" indent="0" algn="l" rtl="0">
              <a:spcBef>
                <a:spcPts val="0"/>
              </a:spcBef>
              <a:spcAft>
                <a:spcPts val="0"/>
              </a:spcAft>
              <a:buClr>
                <a:srgbClr val="EEB211"/>
              </a:buClr>
              <a:buSzPts val="2400"/>
              <a:buFont typeface="Calibri"/>
              <a:buNone/>
            </a:pPr>
            <a:r>
              <a:rPr lang="en-US" dirty="0"/>
              <a:t>WHAT IS ADAPTATION? </a:t>
            </a:r>
            <a:endParaRPr sz="2400" b="0" i="0" u="none" strike="noStrike" cap="none" dirty="0">
              <a:solidFill>
                <a:srgbClr val="EEB211"/>
              </a:solidFill>
              <a:latin typeface="Calibri"/>
              <a:ea typeface="Calibri"/>
              <a:cs typeface="Calibri"/>
              <a:sym typeface="Calibri"/>
            </a:endParaRPr>
          </a:p>
        </p:txBody>
      </p:sp>
      <p:pic>
        <p:nvPicPr>
          <p:cNvPr id="6" name="officeArt object" descr="SLS-Teaching-Toolkit-Logo_Stacked (2).jpg">
            <a:extLst>
              <a:ext uri="{FF2B5EF4-FFF2-40B4-BE49-F238E27FC236}">
                <a16:creationId xmlns:a16="http://schemas.microsoft.com/office/drawing/2014/main" id="{065394A4-8720-4967-8BC6-4835AE6FC33C}"/>
              </a:ext>
            </a:extLst>
          </p:cNvPr>
          <p:cNvPicPr>
            <a:picLocks/>
          </p:cNvPicPr>
          <p:nvPr/>
        </p:nvPicPr>
        <p:blipFill>
          <a:blip r:embed="rId3"/>
          <a:stretch>
            <a:fillRect/>
          </a:stretch>
        </p:blipFill>
        <p:spPr>
          <a:xfrm>
            <a:off x="0" y="0"/>
            <a:ext cx="1038639" cy="991352"/>
          </a:xfrm>
          <a:prstGeom prst="rect">
            <a:avLst/>
          </a:prstGeom>
          <a:ln w="12700" cap="flat">
            <a:noFill/>
            <a:miter lim="400000"/>
          </a:ln>
          <a:effectLst/>
        </p:spPr>
      </p:pic>
      <p:pic>
        <p:nvPicPr>
          <p:cNvPr id="3" name="Picture 2">
            <a:extLst>
              <a:ext uri="{FF2B5EF4-FFF2-40B4-BE49-F238E27FC236}">
                <a16:creationId xmlns:a16="http://schemas.microsoft.com/office/drawing/2014/main" id="{88B691C8-1858-734A-ABC4-65673D6F7664}"/>
              </a:ext>
            </a:extLst>
          </p:cNvPr>
          <p:cNvPicPr>
            <a:picLocks noChangeAspect="1"/>
          </p:cNvPicPr>
          <p:nvPr/>
        </p:nvPicPr>
        <p:blipFill>
          <a:blip r:embed="rId4"/>
          <a:stretch>
            <a:fillRect/>
          </a:stretch>
        </p:blipFill>
        <p:spPr>
          <a:xfrm>
            <a:off x="2195442" y="2867483"/>
            <a:ext cx="7801116" cy="3447591"/>
          </a:xfrm>
          <a:prstGeom prst="rect">
            <a:avLst/>
          </a:prstGeom>
        </p:spPr>
      </p:pic>
      <p:sp>
        <p:nvSpPr>
          <p:cNvPr id="5" name="TextBox 4">
            <a:extLst>
              <a:ext uri="{FF2B5EF4-FFF2-40B4-BE49-F238E27FC236}">
                <a16:creationId xmlns:a16="http://schemas.microsoft.com/office/drawing/2014/main" id="{1FCC74D3-BE5F-214C-A2EF-5FF18D458371}"/>
              </a:ext>
            </a:extLst>
          </p:cNvPr>
          <p:cNvSpPr txBox="1"/>
          <p:nvPr/>
        </p:nvSpPr>
        <p:spPr>
          <a:xfrm>
            <a:off x="9803677" y="3752185"/>
            <a:ext cx="1490592" cy="2462213"/>
          </a:xfrm>
          <a:prstGeom prst="rect">
            <a:avLst/>
          </a:prstGeom>
          <a:noFill/>
        </p:spPr>
        <p:txBody>
          <a:bodyPr wrap="square" rtlCol="0">
            <a:spAutoFit/>
          </a:bodyPr>
          <a:lstStyle/>
          <a:p>
            <a:r>
              <a:rPr lang="en-US" dirty="0"/>
              <a:t>Diagram from Nelson, Donald R., Adger, W. Neil, and Brown, Katrina. “Adaptation to Climate Change: Contributions of a Resilience Framework.”</a:t>
            </a:r>
            <a:r>
              <a:rPr lang="en-US" baseline="30000" dirty="0"/>
              <a:t>7</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Google Shape;80;p14"/>
          <p:cNvSpPr txBox="1">
            <a:spLocks noGrp="1"/>
          </p:cNvSpPr>
          <p:nvPr>
            <p:ph type="body" idx="1"/>
          </p:nvPr>
        </p:nvSpPr>
        <p:spPr>
          <a:xfrm>
            <a:off x="129693" y="1223382"/>
            <a:ext cx="8224086" cy="4948818"/>
          </a:xfrm>
          <a:prstGeom prst="rect">
            <a:avLst/>
          </a:prstGeom>
          <a:noFill/>
          <a:ln>
            <a:noFill/>
          </a:ln>
        </p:spPr>
        <p:txBody>
          <a:bodyPr spcFirstLastPara="1" wrap="square" lIns="274300" tIns="45700" rIns="274300" bIns="45700" anchor="t" anchorCtr="0">
            <a:noAutofit/>
          </a:bodyPr>
          <a:lstStyle/>
          <a:p>
            <a:pPr indent="-457200">
              <a:spcBef>
                <a:spcPts val="1080"/>
              </a:spcBef>
              <a:buFont typeface="Arial" panose="020B0604020202020204" pitchFamily="34" charset="0"/>
              <a:buChar char="•"/>
            </a:pPr>
            <a:r>
              <a:rPr lang="en-US" sz="2600" b="1" dirty="0"/>
              <a:t>Vulnerability </a:t>
            </a:r>
            <a:r>
              <a:rPr lang="en-US" sz="2600" dirty="0"/>
              <a:t>is increased by New Orleans’ location among low-lying wetlands, poorly engineered levees, and neighborhoods living in poverty.</a:t>
            </a:r>
          </a:p>
          <a:p>
            <a:pPr indent="-457200">
              <a:spcBef>
                <a:spcPts val="1080"/>
              </a:spcBef>
              <a:buFont typeface="Arial" panose="020B0604020202020204" pitchFamily="34" charset="0"/>
              <a:buChar char="•"/>
            </a:pPr>
            <a:r>
              <a:rPr lang="en-US" sz="2600" b="1" dirty="0"/>
              <a:t>Adaptation</a:t>
            </a:r>
            <a:r>
              <a:rPr lang="en-US" sz="2600" dirty="0"/>
              <a:t> would include rebuilding in a way that aims to reduce these vulnerabilities: relocation, better levee engineering, mitigation of gentrification, and reduction of poverty and racial segregation.</a:t>
            </a:r>
          </a:p>
          <a:p>
            <a:pPr indent="-457200">
              <a:spcBef>
                <a:spcPts val="1080"/>
              </a:spcBef>
              <a:buFont typeface="Arial" panose="020B0604020202020204" pitchFamily="34" charset="0"/>
              <a:buChar char="•"/>
            </a:pPr>
            <a:r>
              <a:rPr lang="en-US" sz="2600" b="1" dirty="0"/>
              <a:t>Resilience </a:t>
            </a:r>
            <a:r>
              <a:rPr lang="en-US" sz="2600" dirty="0"/>
              <a:t>is increased by planning for future hazards with a protocol that includes adaptive strategies and a clear allocation of governmental responsibilities.</a:t>
            </a:r>
            <a:endParaRPr sz="2600" b="1" dirty="0"/>
          </a:p>
          <a:p>
            <a:pPr marL="0" marR="0" lvl="0" indent="0" algn="r" rtl="0">
              <a:spcBef>
                <a:spcPts val="1080"/>
              </a:spcBef>
              <a:spcAft>
                <a:spcPts val="0"/>
              </a:spcAft>
              <a:buClr>
                <a:srgbClr val="262626"/>
              </a:buClr>
              <a:buSzPts val="2400"/>
              <a:buFont typeface="Arial"/>
              <a:buNone/>
            </a:pPr>
            <a:r>
              <a:rPr lang="en-US" sz="2400" i="0" u="none" strike="noStrike" cap="none" dirty="0">
                <a:solidFill>
                  <a:srgbClr val="262626"/>
                </a:solidFill>
              </a:rPr>
              <a:t>- Heike Schroeder and Dayna Yocum</a:t>
            </a:r>
            <a:r>
              <a:rPr lang="en-US" sz="2400" i="0" u="none" strike="noStrike" cap="none" baseline="30000" dirty="0">
                <a:solidFill>
                  <a:srgbClr val="262626"/>
                </a:solidFill>
              </a:rPr>
              <a:t>10</a:t>
            </a:r>
            <a:endParaRPr sz="2400" i="0" u="none" strike="noStrike" cap="none" dirty="0">
              <a:solidFill>
                <a:srgbClr val="262626"/>
              </a:solidFill>
            </a:endParaRPr>
          </a:p>
        </p:txBody>
      </p:sp>
      <p:sp>
        <p:nvSpPr>
          <p:cNvPr id="81" name="Google Shape;81;p14"/>
          <p:cNvSpPr txBox="1">
            <a:spLocks noGrp="1"/>
          </p:cNvSpPr>
          <p:nvPr>
            <p:ph type="title"/>
          </p:nvPr>
        </p:nvSpPr>
        <p:spPr>
          <a:xfrm>
            <a:off x="1038639" y="0"/>
            <a:ext cx="7687733" cy="991352"/>
          </a:xfrm>
          <a:prstGeom prst="rect">
            <a:avLst/>
          </a:prstGeom>
          <a:solidFill>
            <a:schemeClr val="dk1"/>
          </a:solidFill>
          <a:ln>
            <a:noFill/>
          </a:ln>
        </p:spPr>
        <p:txBody>
          <a:bodyPr spcFirstLastPara="1" wrap="square" lIns="274300" tIns="45700" rIns="91425" bIns="45700" anchor="ctr" anchorCtr="0">
            <a:noAutofit/>
          </a:bodyPr>
          <a:lstStyle/>
          <a:p>
            <a:pPr marL="0" marR="0" lvl="0" indent="0" algn="l" rtl="0">
              <a:spcBef>
                <a:spcPts val="0"/>
              </a:spcBef>
              <a:spcAft>
                <a:spcPts val="0"/>
              </a:spcAft>
              <a:buClr>
                <a:srgbClr val="EEB211"/>
              </a:buClr>
              <a:buSzPts val="2400"/>
              <a:buFont typeface="Calibri"/>
              <a:buNone/>
            </a:pPr>
            <a:r>
              <a:rPr lang="en-US" sz="2400" b="0" i="0" u="none" strike="noStrike" cap="none" dirty="0">
                <a:solidFill>
                  <a:srgbClr val="EEB211"/>
                </a:solidFill>
                <a:latin typeface="Calibri"/>
                <a:ea typeface="Calibri"/>
                <a:cs typeface="Calibri"/>
                <a:sym typeface="Calibri"/>
              </a:rPr>
              <a:t>EXAMPLES: HURRICANE KATRINA</a:t>
            </a:r>
            <a:endParaRPr sz="2400" b="0" i="0" u="none" strike="noStrike" cap="none" dirty="0">
              <a:solidFill>
                <a:srgbClr val="EEB211"/>
              </a:solidFill>
              <a:latin typeface="Calibri"/>
              <a:ea typeface="Calibri"/>
              <a:cs typeface="Calibri"/>
              <a:sym typeface="Calibri"/>
            </a:endParaRPr>
          </a:p>
        </p:txBody>
      </p:sp>
      <p:pic>
        <p:nvPicPr>
          <p:cNvPr id="5" name="officeArt object" descr="SLS-Teaching-Toolkit-Logo_Stacked (2).jpg">
            <a:extLst>
              <a:ext uri="{FF2B5EF4-FFF2-40B4-BE49-F238E27FC236}">
                <a16:creationId xmlns:a16="http://schemas.microsoft.com/office/drawing/2014/main" id="{EEFFC647-C50A-48CE-B9FB-E9984A77D242}"/>
              </a:ext>
            </a:extLst>
          </p:cNvPr>
          <p:cNvPicPr>
            <a:picLocks/>
          </p:cNvPicPr>
          <p:nvPr/>
        </p:nvPicPr>
        <p:blipFill>
          <a:blip r:embed="rId3"/>
          <a:stretch>
            <a:fillRect/>
          </a:stretch>
        </p:blipFill>
        <p:spPr>
          <a:xfrm>
            <a:off x="0" y="0"/>
            <a:ext cx="1038639" cy="991352"/>
          </a:xfrm>
          <a:prstGeom prst="rect">
            <a:avLst/>
          </a:prstGeom>
          <a:ln w="12700" cap="flat">
            <a:noFill/>
            <a:miter lim="400000"/>
          </a:ln>
          <a:effectLst/>
        </p:spPr>
      </p:pic>
      <p:pic>
        <p:nvPicPr>
          <p:cNvPr id="2" name="Picture 1">
            <a:extLst>
              <a:ext uri="{FF2B5EF4-FFF2-40B4-BE49-F238E27FC236}">
                <a16:creationId xmlns:a16="http://schemas.microsoft.com/office/drawing/2014/main" id="{214E41BC-8CFA-48C3-B9F6-DD715687C325}"/>
              </a:ext>
            </a:extLst>
          </p:cNvPr>
          <p:cNvPicPr>
            <a:picLocks noChangeAspect="1"/>
          </p:cNvPicPr>
          <p:nvPr/>
        </p:nvPicPr>
        <p:blipFill>
          <a:blip r:embed="rId4"/>
          <a:stretch>
            <a:fillRect/>
          </a:stretch>
        </p:blipFill>
        <p:spPr>
          <a:xfrm>
            <a:off x="8353779" y="1889613"/>
            <a:ext cx="3532693" cy="2329826"/>
          </a:xfrm>
          <a:prstGeom prst="rect">
            <a:avLst/>
          </a:prstGeom>
        </p:spPr>
      </p:pic>
      <p:sp>
        <p:nvSpPr>
          <p:cNvPr id="6" name="TextBox 5">
            <a:extLst>
              <a:ext uri="{FF2B5EF4-FFF2-40B4-BE49-F238E27FC236}">
                <a16:creationId xmlns:a16="http://schemas.microsoft.com/office/drawing/2014/main" id="{85498FA4-8731-4B6B-8685-CDF73D70F7C3}"/>
              </a:ext>
            </a:extLst>
          </p:cNvPr>
          <p:cNvSpPr txBox="1"/>
          <p:nvPr/>
        </p:nvSpPr>
        <p:spPr>
          <a:xfrm>
            <a:off x="9520727" y="4219439"/>
            <a:ext cx="2365745" cy="523220"/>
          </a:xfrm>
          <a:prstGeom prst="rect">
            <a:avLst/>
          </a:prstGeom>
          <a:noFill/>
        </p:spPr>
        <p:txBody>
          <a:bodyPr wrap="square" rtlCol="0">
            <a:spAutoFit/>
          </a:bodyPr>
          <a:lstStyle/>
          <a:p>
            <a:r>
              <a:rPr lang="en-US" dirty="0"/>
              <a:t>Photo from Edmund D. Fountain, The Lens NOLA.</a:t>
            </a:r>
          </a:p>
        </p:txBody>
      </p:sp>
    </p:spTree>
    <p:extLst>
      <p:ext uri="{BB962C8B-B14F-4D97-AF65-F5344CB8AC3E}">
        <p14:creationId xmlns:p14="http://schemas.microsoft.com/office/powerpoint/2010/main" val="1193982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Google Shape;80;p14"/>
          <p:cNvSpPr txBox="1">
            <a:spLocks noGrp="1"/>
          </p:cNvSpPr>
          <p:nvPr>
            <p:ph type="body" idx="1"/>
          </p:nvPr>
        </p:nvSpPr>
        <p:spPr>
          <a:xfrm>
            <a:off x="129693" y="1223382"/>
            <a:ext cx="8224086" cy="4749900"/>
          </a:xfrm>
          <a:prstGeom prst="rect">
            <a:avLst/>
          </a:prstGeom>
          <a:noFill/>
          <a:ln>
            <a:noFill/>
          </a:ln>
        </p:spPr>
        <p:txBody>
          <a:bodyPr spcFirstLastPara="1" wrap="square" lIns="274300" tIns="45700" rIns="274300" bIns="45700" anchor="t" anchorCtr="0">
            <a:noAutofit/>
          </a:bodyPr>
          <a:lstStyle/>
          <a:p>
            <a:pPr indent="-457200">
              <a:spcBef>
                <a:spcPts val="1080"/>
              </a:spcBef>
              <a:buFont typeface="Arial" panose="020B0604020202020204" pitchFamily="34" charset="0"/>
              <a:buChar char="•"/>
            </a:pPr>
            <a:r>
              <a:rPr lang="en-US" sz="2600" b="1" dirty="0"/>
              <a:t>Vulnerability </a:t>
            </a:r>
            <a:r>
              <a:rPr lang="en-US" sz="2600" dirty="0"/>
              <a:t>of the Everglades is increased by agricultural runoff (especially phosphorus).</a:t>
            </a:r>
          </a:p>
          <a:p>
            <a:pPr indent="-457200">
              <a:spcBef>
                <a:spcPts val="1080"/>
              </a:spcBef>
              <a:buFont typeface="Arial" panose="020B0604020202020204" pitchFamily="34" charset="0"/>
              <a:buChar char="•"/>
            </a:pPr>
            <a:r>
              <a:rPr lang="en-US" sz="2600" b="1" dirty="0"/>
              <a:t>Adaptation</a:t>
            </a:r>
            <a:r>
              <a:rPr lang="en-US" sz="2600" dirty="0"/>
              <a:t> to runoff is characterized by a shift from sawgrass marshes to marshes dominated by cattails (alternate stable states).</a:t>
            </a:r>
          </a:p>
          <a:p>
            <a:pPr indent="-457200">
              <a:spcBef>
                <a:spcPts val="1080"/>
              </a:spcBef>
              <a:buFont typeface="Arial" panose="020B0604020202020204" pitchFamily="34" charset="0"/>
              <a:buChar char="•"/>
            </a:pPr>
            <a:r>
              <a:rPr lang="en-US" sz="2600" b="1" dirty="0"/>
              <a:t>Resilience</a:t>
            </a:r>
            <a:r>
              <a:rPr lang="en-US" sz="2600" dirty="0"/>
              <a:t> of the sawgrass marshes is increased by reducing agricultural runoff and clearing of marshes, as well as increasing plant diversity in the marshes.</a:t>
            </a:r>
            <a:endParaRPr sz="2600" b="1" dirty="0"/>
          </a:p>
          <a:p>
            <a:pPr marL="0" marR="0" lvl="0" indent="0" algn="r" rtl="0">
              <a:spcBef>
                <a:spcPts val="1080"/>
              </a:spcBef>
              <a:spcAft>
                <a:spcPts val="0"/>
              </a:spcAft>
              <a:buClr>
                <a:srgbClr val="262626"/>
              </a:buClr>
              <a:buSzPts val="2400"/>
              <a:buFont typeface="Arial"/>
              <a:buNone/>
            </a:pPr>
            <a:r>
              <a:rPr lang="en-US" sz="2400" i="0" u="none" strike="noStrike" cap="none" dirty="0">
                <a:solidFill>
                  <a:srgbClr val="262626"/>
                </a:solidFill>
              </a:rPr>
              <a:t>- </a:t>
            </a:r>
            <a:r>
              <a:rPr lang="en-US" sz="2400" i="0" u="none" strike="noStrike" cap="none">
                <a:solidFill>
                  <a:srgbClr val="262626"/>
                </a:solidFill>
              </a:rPr>
              <a:t>Lance Gunderson</a:t>
            </a:r>
            <a:r>
              <a:rPr lang="en-US" baseline="30000"/>
              <a:t>6</a:t>
            </a:r>
            <a:endParaRPr sz="2400" i="0" u="none" strike="noStrike" cap="none" dirty="0">
              <a:solidFill>
                <a:srgbClr val="262626"/>
              </a:solidFill>
            </a:endParaRPr>
          </a:p>
        </p:txBody>
      </p:sp>
      <p:sp>
        <p:nvSpPr>
          <p:cNvPr id="81" name="Google Shape;81;p14"/>
          <p:cNvSpPr txBox="1">
            <a:spLocks noGrp="1"/>
          </p:cNvSpPr>
          <p:nvPr>
            <p:ph type="title"/>
          </p:nvPr>
        </p:nvSpPr>
        <p:spPr>
          <a:xfrm>
            <a:off x="1038639" y="0"/>
            <a:ext cx="7687733" cy="991352"/>
          </a:xfrm>
          <a:prstGeom prst="rect">
            <a:avLst/>
          </a:prstGeom>
          <a:solidFill>
            <a:schemeClr val="dk1"/>
          </a:solidFill>
          <a:ln>
            <a:noFill/>
          </a:ln>
        </p:spPr>
        <p:txBody>
          <a:bodyPr spcFirstLastPara="1" wrap="square" lIns="274300" tIns="45700" rIns="91425" bIns="45700" anchor="ctr" anchorCtr="0">
            <a:noAutofit/>
          </a:bodyPr>
          <a:lstStyle/>
          <a:p>
            <a:pPr marL="0" marR="0" lvl="0" indent="0" algn="l" rtl="0">
              <a:spcBef>
                <a:spcPts val="0"/>
              </a:spcBef>
              <a:spcAft>
                <a:spcPts val="0"/>
              </a:spcAft>
              <a:buClr>
                <a:srgbClr val="EEB211"/>
              </a:buClr>
              <a:buSzPts val="2400"/>
              <a:buFont typeface="Calibri"/>
              <a:buNone/>
            </a:pPr>
            <a:r>
              <a:rPr lang="en-US" sz="2400" b="0" i="0" u="none" strike="noStrike" cap="none" dirty="0">
                <a:solidFill>
                  <a:srgbClr val="EEB211"/>
                </a:solidFill>
                <a:latin typeface="Calibri"/>
                <a:ea typeface="Calibri"/>
                <a:cs typeface="Calibri"/>
                <a:sym typeface="Calibri"/>
              </a:rPr>
              <a:t>EXAMPLES: </a:t>
            </a:r>
            <a:r>
              <a:rPr lang="en-US" dirty="0"/>
              <a:t>EVERGLADES</a:t>
            </a:r>
            <a:endParaRPr sz="2400" b="0" i="0" u="none" strike="noStrike" cap="none" dirty="0">
              <a:solidFill>
                <a:srgbClr val="EEB211"/>
              </a:solidFill>
              <a:latin typeface="Calibri"/>
              <a:ea typeface="Calibri"/>
              <a:cs typeface="Calibri"/>
              <a:sym typeface="Calibri"/>
            </a:endParaRPr>
          </a:p>
        </p:txBody>
      </p:sp>
      <p:pic>
        <p:nvPicPr>
          <p:cNvPr id="5" name="officeArt object" descr="SLS-Teaching-Toolkit-Logo_Stacked (2).jpg">
            <a:extLst>
              <a:ext uri="{FF2B5EF4-FFF2-40B4-BE49-F238E27FC236}">
                <a16:creationId xmlns:a16="http://schemas.microsoft.com/office/drawing/2014/main" id="{EEFFC647-C50A-48CE-B9FB-E9984A77D242}"/>
              </a:ext>
            </a:extLst>
          </p:cNvPr>
          <p:cNvPicPr>
            <a:picLocks/>
          </p:cNvPicPr>
          <p:nvPr/>
        </p:nvPicPr>
        <p:blipFill>
          <a:blip r:embed="rId3"/>
          <a:stretch>
            <a:fillRect/>
          </a:stretch>
        </p:blipFill>
        <p:spPr>
          <a:xfrm>
            <a:off x="0" y="0"/>
            <a:ext cx="1038639" cy="991352"/>
          </a:xfrm>
          <a:prstGeom prst="rect">
            <a:avLst/>
          </a:prstGeom>
          <a:ln w="12700" cap="flat">
            <a:noFill/>
            <a:miter lim="400000"/>
          </a:ln>
          <a:effectLst/>
        </p:spPr>
      </p:pic>
      <p:pic>
        <p:nvPicPr>
          <p:cNvPr id="3" name="Picture 2">
            <a:extLst>
              <a:ext uri="{FF2B5EF4-FFF2-40B4-BE49-F238E27FC236}">
                <a16:creationId xmlns:a16="http://schemas.microsoft.com/office/drawing/2014/main" id="{DD0310FA-C7F5-4498-8879-D99DDB300303}"/>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8094645" y="1223382"/>
            <a:ext cx="3882159" cy="2562225"/>
          </a:xfrm>
          <a:prstGeom prst="rect">
            <a:avLst/>
          </a:prstGeom>
        </p:spPr>
      </p:pic>
      <p:sp>
        <p:nvSpPr>
          <p:cNvPr id="8" name="TextBox 7">
            <a:extLst>
              <a:ext uri="{FF2B5EF4-FFF2-40B4-BE49-F238E27FC236}">
                <a16:creationId xmlns:a16="http://schemas.microsoft.com/office/drawing/2014/main" id="{EA8E06EB-F153-4C01-A1BE-653851BAFCFA}"/>
              </a:ext>
            </a:extLst>
          </p:cNvPr>
          <p:cNvSpPr txBox="1"/>
          <p:nvPr/>
        </p:nvSpPr>
        <p:spPr>
          <a:xfrm>
            <a:off x="9430416" y="3863748"/>
            <a:ext cx="2365745" cy="307777"/>
          </a:xfrm>
          <a:prstGeom prst="rect">
            <a:avLst/>
          </a:prstGeom>
          <a:noFill/>
        </p:spPr>
        <p:txBody>
          <a:bodyPr wrap="square" rtlCol="0">
            <a:spAutoFit/>
          </a:bodyPr>
          <a:lstStyle/>
          <a:p>
            <a:r>
              <a:rPr lang="en-US" dirty="0"/>
              <a:t>Photo from David </a:t>
            </a:r>
            <a:r>
              <a:rPr lang="en-US" dirty="0" err="1"/>
              <a:t>Geldhof</a:t>
            </a:r>
            <a:r>
              <a:rPr lang="en-US" dirty="0"/>
              <a:t>.</a:t>
            </a:r>
          </a:p>
        </p:txBody>
      </p:sp>
    </p:spTree>
    <p:extLst>
      <p:ext uri="{BB962C8B-B14F-4D97-AF65-F5344CB8AC3E}">
        <p14:creationId xmlns:p14="http://schemas.microsoft.com/office/powerpoint/2010/main" val="3944104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7"/>
          <p:cNvSpPr txBox="1">
            <a:spLocks noGrp="1"/>
          </p:cNvSpPr>
          <p:nvPr>
            <p:ph type="body" idx="1"/>
          </p:nvPr>
        </p:nvSpPr>
        <p:spPr>
          <a:xfrm>
            <a:off x="170122" y="1255886"/>
            <a:ext cx="12021878" cy="5028535"/>
          </a:xfrm>
          <a:prstGeom prst="rect">
            <a:avLst/>
          </a:prstGeom>
        </p:spPr>
        <p:txBody>
          <a:bodyPr spcFirstLastPara="1" wrap="square" lIns="274300" tIns="45700" rIns="274300" bIns="45700" anchor="t" anchorCtr="0">
            <a:noAutofit/>
          </a:bodyPr>
          <a:lstStyle/>
          <a:p>
            <a:pPr indent="-320040">
              <a:buClr>
                <a:srgbClr val="222222"/>
              </a:buClr>
              <a:buSzPts val="1400"/>
              <a:buFont typeface="+mj-lt"/>
              <a:buAutoNum type="arabicPeriod"/>
            </a:pPr>
            <a:r>
              <a:rPr lang="en-US" sz="1600" dirty="0">
                <a:solidFill>
                  <a:srgbClr val="222222"/>
                </a:solidFill>
              </a:rPr>
              <a:t>Brand, Fridolin Simon, and Jax, Kurt. “</a:t>
            </a:r>
            <a:r>
              <a:rPr lang="en-US" sz="1600" dirty="0"/>
              <a:t>Focusing the Meaning(s) of Resilience: Resilience as a Descriptive Concept and a Boundary Object.” (2007).</a:t>
            </a:r>
            <a:endParaRPr lang="en-US" sz="1600" dirty="0">
              <a:solidFill>
                <a:srgbClr val="222222"/>
              </a:solidFill>
            </a:endParaRPr>
          </a:p>
          <a:p>
            <a:pPr indent="-317500">
              <a:buClr>
                <a:srgbClr val="222222"/>
              </a:buClr>
              <a:buSzPts val="1400"/>
              <a:buFont typeface="Arial"/>
              <a:buAutoNum type="arabicPeriod"/>
            </a:pPr>
            <a:r>
              <a:rPr lang="en-US" sz="1600" dirty="0">
                <a:solidFill>
                  <a:srgbClr val="222222"/>
                </a:solidFill>
              </a:rPr>
              <a:t>Iwaniec, David. “Lecture on A Social-Ecological-Technological System (SETS) Approach to Advancing Urban Systems Science.” (2020).</a:t>
            </a:r>
          </a:p>
          <a:p>
            <a:pPr indent="-317500">
              <a:buClr>
                <a:srgbClr val="222222"/>
              </a:buClr>
              <a:buSzPts val="1400"/>
              <a:buFont typeface="Arial"/>
              <a:buAutoNum type="arabicPeriod"/>
            </a:pPr>
            <a:r>
              <a:rPr lang="en-US" sz="1600" dirty="0">
                <a:solidFill>
                  <a:srgbClr val="222222"/>
                </a:solidFill>
              </a:rPr>
              <a:t>Folke, Carl. "</a:t>
            </a:r>
            <a:r>
              <a:rPr lang="en-US" sz="1600" dirty="0">
                <a:solidFill>
                  <a:srgbClr val="222222"/>
                </a:solidFill>
                <a:hlinkClick r:id="rId3"/>
              </a:rPr>
              <a:t>Resilience: The emergence of a perspective for social–ecological systems analyses</a:t>
            </a:r>
            <a:r>
              <a:rPr lang="en-US" sz="1600" dirty="0">
                <a:solidFill>
                  <a:srgbClr val="222222"/>
                </a:solidFill>
              </a:rPr>
              <a:t>." (2006).</a:t>
            </a:r>
          </a:p>
          <a:p>
            <a:pPr indent="-317500">
              <a:buClr>
                <a:srgbClr val="222222"/>
              </a:buClr>
              <a:buSzPts val="1400"/>
              <a:buFont typeface="Arial"/>
              <a:buAutoNum type="arabicPeriod"/>
            </a:pPr>
            <a:r>
              <a:rPr lang="en-US" sz="1600" dirty="0">
                <a:solidFill>
                  <a:srgbClr val="222222"/>
                </a:solidFill>
              </a:rPr>
              <a:t>Liao, </a:t>
            </a:r>
            <a:r>
              <a:rPr lang="en-US" sz="1600" dirty="0" err="1">
                <a:solidFill>
                  <a:srgbClr val="222222"/>
                </a:solidFill>
              </a:rPr>
              <a:t>Kuei</a:t>
            </a:r>
            <a:r>
              <a:rPr lang="en-US" sz="1600" dirty="0">
                <a:solidFill>
                  <a:srgbClr val="222222"/>
                </a:solidFill>
              </a:rPr>
              <a:t>-Hsien. “</a:t>
            </a:r>
            <a:r>
              <a:rPr lang="en-US" sz="1600" dirty="0">
                <a:solidFill>
                  <a:srgbClr val="222222"/>
                </a:solidFill>
                <a:hlinkClick r:id="rId4"/>
              </a:rPr>
              <a:t>A Theory on Urban Resilience to Floods—A Basis for Alternative Planning Practices</a:t>
            </a:r>
            <a:r>
              <a:rPr lang="en-US" sz="1600" dirty="0">
                <a:solidFill>
                  <a:srgbClr val="222222"/>
                </a:solidFill>
              </a:rPr>
              <a:t>.” (2012).</a:t>
            </a:r>
          </a:p>
          <a:p>
            <a:pPr indent="-317500">
              <a:buClr>
                <a:srgbClr val="222222"/>
              </a:buClr>
              <a:buSzPts val="1400"/>
              <a:buFont typeface="Arial"/>
              <a:buAutoNum type="arabicPeriod"/>
            </a:pPr>
            <a:r>
              <a:rPr lang="en-US" sz="1600" dirty="0"/>
              <a:t>McPherson, Timon, Iwaniec, David M., and Bai, Xumei. “</a:t>
            </a:r>
            <a:r>
              <a:rPr lang="en-US" sz="1600" u="sng" dirty="0">
                <a:hlinkClick r:id="rId5"/>
              </a:rPr>
              <a:t>Positive visions for guiding urban transformations toward sustainable futures</a:t>
            </a:r>
            <a:r>
              <a:rPr lang="en-US" sz="1600" dirty="0"/>
              <a:t>.” (2016).</a:t>
            </a:r>
            <a:r>
              <a:rPr lang="en-US" sz="1600" dirty="0">
                <a:solidFill>
                  <a:srgbClr val="222222"/>
                </a:solidFill>
              </a:rPr>
              <a:t> </a:t>
            </a:r>
          </a:p>
          <a:p>
            <a:pPr indent="-317500">
              <a:buClr>
                <a:srgbClr val="222222"/>
              </a:buClr>
              <a:buSzPts val="1400"/>
              <a:buFont typeface="Arial"/>
              <a:buAutoNum type="arabicPeriod"/>
            </a:pPr>
            <a:r>
              <a:rPr lang="en-US" sz="1600" dirty="0">
                <a:solidFill>
                  <a:schemeClr val="dk1"/>
                </a:solidFill>
              </a:rPr>
              <a:t>Gunderson, Lance. “</a:t>
            </a:r>
            <a:r>
              <a:rPr lang="en-US" sz="1600" dirty="0"/>
              <a:t>Ecological Resilience—In Theory and Application</a:t>
            </a:r>
            <a:r>
              <a:rPr lang="en-US" sz="1600" dirty="0">
                <a:solidFill>
                  <a:schemeClr val="dk1"/>
                </a:solidFill>
              </a:rPr>
              <a:t>”. (2001)</a:t>
            </a:r>
          </a:p>
          <a:p>
            <a:pPr indent="-317500">
              <a:buClr>
                <a:srgbClr val="222222"/>
              </a:buClr>
              <a:buSzPts val="1400"/>
              <a:buFont typeface="Arial"/>
              <a:buAutoNum type="arabicPeriod"/>
            </a:pPr>
            <a:r>
              <a:rPr lang="en-US" sz="1600" dirty="0">
                <a:solidFill>
                  <a:srgbClr val="222222"/>
                </a:solidFill>
              </a:rPr>
              <a:t>Nelson, Donald R., Adger, W. Neil, and Brown, Katrina. “</a:t>
            </a:r>
            <a:r>
              <a:rPr lang="en-US" sz="1600" dirty="0">
                <a:solidFill>
                  <a:srgbClr val="222222"/>
                </a:solidFill>
                <a:hlinkClick r:id="rId6"/>
              </a:rPr>
              <a:t>Adaptation to Climate Change: Contributions of a Resilience Framework</a:t>
            </a:r>
            <a:r>
              <a:rPr lang="en-US" sz="1600" dirty="0">
                <a:solidFill>
                  <a:srgbClr val="222222"/>
                </a:solidFill>
              </a:rPr>
              <a:t>.” (2007).</a:t>
            </a:r>
          </a:p>
          <a:p>
            <a:pPr indent="-317500">
              <a:buClr>
                <a:srgbClr val="222222"/>
              </a:buClr>
              <a:buSzPts val="1400"/>
              <a:buFont typeface="Arial"/>
              <a:buAutoNum type="arabicPeriod"/>
            </a:pPr>
            <a:r>
              <a:rPr lang="en-US" sz="1600" dirty="0">
                <a:solidFill>
                  <a:schemeClr val="dk1"/>
                </a:solidFill>
              </a:rPr>
              <a:t>IPCC. “</a:t>
            </a:r>
            <a:r>
              <a:rPr lang="en-US" sz="1600" dirty="0">
                <a:solidFill>
                  <a:schemeClr val="dk1"/>
                </a:solidFill>
                <a:hlinkClick r:id="rId7"/>
              </a:rPr>
              <a:t>Determinants of Risk: Exposure and Vulnerability</a:t>
            </a:r>
            <a:r>
              <a:rPr lang="en-US" sz="1600" dirty="0">
                <a:solidFill>
                  <a:schemeClr val="dk1"/>
                </a:solidFill>
              </a:rPr>
              <a:t>.” (2012).</a:t>
            </a:r>
          </a:p>
          <a:p>
            <a:pPr indent="-317500">
              <a:buClr>
                <a:srgbClr val="222222"/>
              </a:buClr>
              <a:buSzPts val="1400"/>
              <a:buFont typeface="Arial"/>
              <a:buAutoNum type="arabicPeriod"/>
            </a:pPr>
            <a:r>
              <a:rPr lang="en-US" sz="1600" dirty="0">
                <a:solidFill>
                  <a:schemeClr val="dk1"/>
                </a:solidFill>
              </a:rPr>
              <a:t>IPCC. “</a:t>
            </a:r>
            <a:r>
              <a:rPr lang="en-US" sz="1600" dirty="0">
                <a:solidFill>
                  <a:schemeClr val="dk1"/>
                </a:solidFill>
                <a:hlinkClick r:id="rId8"/>
              </a:rPr>
              <a:t>Fourth Assessment Report</a:t>
            </a:r>
            <a:r>
              <a:rPr lang="en-US" sz="1600" dirty="0">
                <a:solidFill>
                  <a:schemeClr val="dk1"/>
                </a:solidFill>
              </a:rPr>
              <a:t>.” (2007).</a:t>
            </a:r>
          </a:p>
          <a:p>
            <a:pPr indent="-317500">
              <a:buClr>
                <a:srgbClr val="222222"/>
              </a:buClr>
              <a:buSzPts val="1400"/>
              <a:buFont typeface="Arial"/>
              <a:buAutoNum type="arabicPeriod"/>
            </a:pPr>
            <a:r>
              <a:rPr lang="en-US" sz="1600" dirty="0">
                <a:solidFill>
                  <a:srgbClr val="222222"/>
                </a:solidFill>
              </a:rPr>
              <a:t>Schroeder, Heike and Yocum, Dayna. “</a:t>
            </a:r>
            <a:r>
              <a:rPr lang="en-US" sz="1600" dirty="0">
                <a:solidFill>
                  <a:srgbClr val="222222"/>
                </a:solidFill>
                <a:hlinkClick r:id="rId9"/>
              </a:rPr>
              <a:t>Vulnerability, Resilience, and Adaptation: Response Mechanisms in an Environmental Emergency – The Asian Tsunami in Thailand and Hurricane Katrina in the United State</a:t>
            </a:r>
            <a:r>
              <a:rPr lang="en-US" sz="1600" dirty="0">
                <a:solidFill>
                  <a:srgbClr val="222222"/>
                </a:solidFill>
              </a:rPr>
              <a:t>s.” (2006). </a:t>
            </a:r>
          </a:p>
          <a:p>
            <a:pPr indent="-317500">
              <a:buClr>
                <a:srgbClr val="222222"/>
              </a:buClr>
              <a:buSzPts val="1400"/>
              <a:buFont typeface="Arial"/>
              <a:buAutoNum type="arabicPeriod"/>
            </a:pPr>
            <a:r>
              <a:rPr lang="en-US" sz="1600" dirty="0">
                <a:solidFill>
                  <a:srgbClr val="222222"/>
                </a:solidFill>
              </a:rPr>
              <a:t>Meerow, Sara and Stuits, Melissa. “</a:t>
            </a:r>
            <a:r>
              <a:rPr lang="en-US" sz="1600" dirty="0">
                <a:solidFill>
                  <a:srgbClr val="222222"/>
                </a:solidFill>
                <a:hlinkClick r:id="rId10"/>
              </a:rPr>
              <a:t>Comparing Conceptualizations of Urban Climate Resilience in Theory and Practice</a:t>
            </a:r>
            <a:r>
              <a:rPr lang="en-US" sz="1600" dirty="0">
                <a:solidFill>
                  <a:srgbClr val="222222"/>
                </a:solidFill>
              </a:rPr>
              <a:t>.” (2016).</a:t>
            </a:r>
          </a:p>
          <a:p>
            <a:pPr marL="457200" lvl="0" indent="-317500" algn="l" rtl="0">
              <a:spcBef>
                <a:spcPts val="1000"/>
              </a:spcBef>
              <a:spcAft>
                <a:spcPts val="0"/>
              </a:spcAft>
              <a:buClr>
                <a:srgbClr val="222222"/>
              </a:buClr>
              <a:buSzPts val="1400"/>
              <a:buAutoNum type="arabicPeriod"/>
            </a:pPr>
            <a:r>
              <a:rPr lang="en-US" sz="1600" dirty="0">
                <a:solidFill>
                  <a:srgbClr val="222222"/>
                </a:solidFill>
              </a:rPr>
              <a:t>Stone, Brian. Lecture on Climate and Health. (2020).</a:t>
            </a:r>
          </a:p>
        </p:txBody>
      </p:sp>
      <p:sp>
        <p:nvSpPr>
          <p:cNvPr id="188" name="Google Shape;188;p27"/>
          <p:cNvSpPr txBox="1">
            <a:spLocks noGrp="1"/>
          </p:cNvSpPr>
          <p:nvPr>
            <p:ph type="title"/>
          </p:nvPr>
        </p:nvSpPr>
        <p:spPr>
          <a:xfrm>
            <a:off x="1038639" y="-148"/>
            <a:ext cx="7687800" cy="991500"/>
          </a:xfrm>
          <a:prstGeom prst="rect">
            <a:avLst/>
          </a:prstGeom>
        </p:spPr>
        <p:txBody>
          <a:bodyPr spcFirstLastPara="1" wrap="square" lIns="274300" tIns="45700" rIns="91425" bIns="45700" anchor="ctr" anchorCtr="0">
            <a:noAutofit/>
          </a:bodyPr>
          <a:lstStyle/>
          <a:p>
            <a:pPr marL="0" lvl="0" indent="0" algn="l" rtl="0">
              <a:spcBef>
                <a:spcPts val="0"/>
              </a:spcBef>
              <a:spcAft>
                <a:spcPts val="0"/>
              </a:spcAft>
              <a:buNone/>
            </a:pPr>
            <a:r>
              <a:rPr lang="en-US" dirty="0"/>
              <a:t>REFERENCES</a:t>
            </a:r>
            <a:endParaRPr dirty="0"/>
          </a:p>
        </p:txBody>
      </p:sp>
      <p:pic>
        <p:nvPicPr>
          <p:cNvPr id="4" name="officeArt object" descr="SLS-Teaching-Toolkit-Logo_Stacked (2).jpg">
            <a:extLst>
              <a:ext uri="{FF2B5EF4-FFF2-40B4-BE49-F238E27FC236}">
                <a16:creationId xmlns:a16="http://schemas.microsoft.com/office/drawing/2014/main" id="{BA5E90ED-4E39-4DF0-8C60-07459520EB15}"/>
              </a:ext>
            </a:extLst>
          </p:cNvPr>
          <p:cNvPicPr>
            <a:picLocks/>
          </p:cNvPicPr>
          <p:nvPr/>
        </p:nvPicPr>
        <p:blipFill>
          <a:blip r:embed="rId11"/>
          <a:stretch>
            <a:fillRect/>
          </a:stretch>
        </p:blipFill>
        <p:spPr>
          <a:xfrm>
            <a:off x="0" y="0"/>
            <a:ext cx="1038639" cy="991352"/>
          </a:xfrm>
          <a:prstGeom prst="rect">
            <a:avLst/>
          </a:prstGeom>
          <a:ln w="12700" cap="flat">
            <a:noFill/>
            <a:miter lim="400000"/>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034425" y="4216"/>
            <a:ext cx="7818630" cy="991352"/>
          </a:xfrm>
        </p:spPr>
        <p:txBody>
          <a:bodyPr/>
          <a:lstStyle/>
          <a:p>
            <a:r>
              <a:rPr kumimoji="1" lang="en-US" altLang="zh-CN" dirty="0"/>
              <a:t>Find more tools</a:t>
            </a:r>
            <a:endParaRPr kumimoji="1" lang="zh-CN" altLang="en-US" dirty="0"/>
          </a:p>
        </p:txBody>
      </p:sp>
      <p:sp>
        <p:nvSpPr>
          <p:cNvPr id="5" name="Rectangle 4"/>
          <p:cNvSpPr/>
          <p:nvPr/>
        </p:nvSpPr>
        <p:spPr>
          <a:xfrm>
            <a:off x="1409227" y="3628422"/>
            <a:ext cx="8033675" cy="503984"/>
          </a:xfrm>
          <a:prstGeom prst="rect">
            <a:avLst/>
          </a:prstGeom>
        </p:spPr>
        <p:txBody>
          <a:bodyPr wrap="square">
            <a:spAutoFit/>
          </a:bodyPr>
          <a:lstStyle/>
          <a:p>
            <a:pPr marR="0" lvl="1">
              <a:lnSpc>
                <a:spcPct val="107000"/>
              </a:lnSpc>
              <a:spcBef>
                <a:spcPts val="0"/>
              </a:spcBef>
              <a:spcAft>
                <a:spcPts val="800"/>
              </a:spcAft>
            </a:pPr>
            <a:r>
              <a:rPr lang="en-US" sz="2500" dirty="0">
                <a:solidFill>
                  <a:schemeClr val="bg1"/>
                </a:solidFill>
                <a:hlinkClick r:id="rId2"/>
              </a:rPr>
              <a:t>https://serve-learn-sustain.gatech.edu/teaching-toolkit</a:t>
            </a:r>
            <a:r>
              <a:rPr lang="en-US" sz="2500" dirty="0">
                <a:solidFill>
                  <a:schemeClr val="bg1"/>
                </a:solidFill>
              </a:rPr>
              <a:t> </a:t>
            </a: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1038639" y="2601750"/>
            <a:ext cx="9346392" cy="720754"/>
          </a:xfrm>
          <a:prstGeom prst="rect">
            <a:avLst/>
          </a:prstGeom>
        </p:spPr>
      </p:pic>
      <p:pic>
        <p:nvPicPr>
          <p:cNvPr id="7" name="officeArt object" descr="SLS-Teaching-Toolkit-Logo_Stacked (2).jpg">
            <a:extLst>
              <a:ext uri="{FF2B5EF4-FFF2-40B4-BE49-F238E27FC236}">
                <a16:creationId xmlns:a16="http://schemas.microsoft.com/office/drawing/2014/main" id="{BFEAF76B-9C51-4936-857A-025EB7F89958}"/>
              </a:ext>
            </a:extLst>
          </p:cNvPr>
          <p:cNvPicPr>
            <a:picLocks noGrp="1"/>
          </p:cNvPicPr>
          <p:nvPr>
            <p:ph idx="1"/>
          </p:nvPr>
        </p:nvPicPr>
        <p:blipFill>
          <a:blip r:embed="rId4"/>
          <a:stretch>
            <a:fillRect/>
          </a:stretch>
        </p:blipFill>
        <p:spPr>
          <a:xfrm>
            <a:off x="0" y="0"/>
            <a:ext cx="1038639" cy="991352"/>
          </a:xfrm>
          <a:prstGeom prst="rect">
            <a:avLst/>
          </a:prstGeom>
          <a:ln w="12700" cap="flat">
            <a:noFill/>
            <a:miter lim="400000"/>
          </a:ln>
          <a:effectLst/>
        </p:spPr>
      </p:pic>
    </p:spTree>
    <p:extLst>
      <p:ext uri="{BB962C8B-B14F-4D97-AF65-F5344CB8AC3E}">
        <p14:creationId xmlns:p14="http://schemas.microsoft.com/office/powerpoint/2010/main" val="2712990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1"/>
          <p:cNvSpPr txBox="1">
            <a:spLocks noGrp="1"/>
          </p:cNvSpPr>
          <p:nvPr>
            <p:ph type="body" idx="1"/>
          </p:nvPr>
        </p:nvSpPr>
        <p:spPr>
          <a:xfrm>
            <a:off x="519319" y="1803235"/>
            <a:ext cx="10793918" cy="4240949"/>
          </a:xfrm>
          <a:prstGeom prst="rect">
            <a:avLst/>
          </a:prstGeom>
          <a:noFill/>
          <a:ln>
            <a:noFill/>
          </a:ln>
        </p:spPr>
        <p:txBody>
          <a:bodyPr spcFirstLastPara="1" wrap="square" lIns="274300" tIns="45700" rIns="274300" bIns="45700" anchor="t" anchorCtr="0">
            <a:noAutofit/>
          </a:bodyPr>
          <a:lstStyle/>
          <a:p>
            <a:pPr marL="228600" lvl="0" indent="0">
              <a:spcBef>
                <a:spcPts val="0"/>
              </a:spcBef>
              <a:spcAft>
                <a:spcPts val="1200"/>
              </a:spcAft>
            </a:pPr>
            <a:r>
              <a:rPr lang="en-US" sz="3000" b="1" dirty="0"/>
              <a:t>Climate resilience</a:t>
            </a:r>
            <a:r>
              <a:rPr lang="en-US" sz="3000" dirty="0"/>
              <a:t> encompasses efforts in multiple fields to address climate vulnerability – the extent to which human and ecological systems will be affected by the changes wrought by global climate change – through assessment of vulnerability and the development of strategies for adaptation.</a:t>
            </a:r>
            <a:endParaRPr sz="3000" b="0" u="none" strike="noStrike" cap="none" dirty="0">
              <a:solidFill>
                <a:srgbClr val="262626"/>
              </a:solidFill>
              <a:latin typeface="Calibri"/>
              <a:ea typeface="Calibri"/>
              <a:cs typeface="Calibri"/>
              <a:sym typeface="Calibri"/>
            </a:endParaRPr>
          </a:p>
          <a:p>
            <a:pPr marL="228600" lvl="0" indent="0">
              <a:spcBef>
                <a:spcPts val="0"/>
              </a:spcBef>
            </a:pPr>
            <a:r>
              <a:rPr lang="en-US" sz="3000" dirty="0"/>
              <a:t>Climate resilience </a:t>
            </a:r>
            <a:r>
              <a:rPr lang="en-US" sz="3000" b="1" dirty="0"/>
              <a:t>definitions </a:t>
            </a:r>
            <a:r>
              <a:rPr lang="en-US" sz="3000" dirty="0"/>
              <a:t>vary somewhat, depending on the systems that are being examined and the disciplinary perspectives used to examine them. </a:t>
            </a:r>
            <a:endParaRPr sz="2400" b="0" i="0" u="none" strike="noStrike" cap="none" dirty="0">
              <a:solidFill>
                <a:srgbClr val="262626"/>
              </a:solidFill>
              <a:latin typeface="Calibri"/>
              <a:ea typeface="Calibri"/>
              <a:cs typeface="Calibri"/>
              <a:sym typeface="Calibri"/>
            </a:endParaRPr>
          </a:p>
        </p:txBody>
      </p:sp>
      <p:sp>
        <p:nvSpPr>
          <p:cNvPr id="60" name="Google Shape;60;p11"/>
          <p:cNvSpPr txBox="1"/>
          <p:nvPr/>
        </p:nvSpPr>
        <p:spPr>
          <a:xfrm>
            <a:off x="1038639" y="0"/>
            <a:ext cx="7687733" cy="991352"/>
          </a:xfrm>
          <a:prstGeom prst="rect">
            <a:avLst/>
          </a:prstGeom>
          <a:solidFill>
            <a:schemeClr val="dk1"/>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rgbClr val="EEB211"/>
              </a:buClr>
              <a:buSzPts val="2400"/>
              <a:buFont typeface="Arial"/>
              <a:buNone/>
            </a:pPr>
            <a:r>
              <a:rPr lang="en-US" sz="2400" dirty="0">
                <a:solidFill>
                  <a:srgbClr val="EEB211"/>
                </a:solidFill>
                <a:latin typeface="Calibri"/>
                <a:ea typeface="Calibri"/>
                <a:cs typeface="Calibri"/>
                <a:sym typeface="Calibri"/>
              </a:rPr>
              <a:t>WHAT IS</a:t>
            </a:r>
            <a:r>
              <a:rPr lang="en-US" sz="2400" b="0" i="0" u="none" strike="noStrike" cap="none" dirty="0">
                <a:solidFill>
                  <a:srgbClr val="EEB211"/>
                </a:solidFill>
                <a:latin typeface="Calibri"/>
                <a:ea typeface="Calibri"/>
                <a:cs typeface="Calibri"/>
                <a:sym typeface="Calibri"/>
              </a:rPr>
              <a:t> CLIMATE RESILIENCE? </a:t>
            </a:r>
            <a:endParaRPr sz="2400" b="0" i="0" u="none" strike="noStrike" cap="none" dirty="0">
              <a:solidFill>
                <a:srgbClr val="EEB211"/>
              </a:solidFill>
              <a:latin typeface="Calibri"/>
              <a:ea typeface="Calibri"/>
              <a:cs typeface="Calibri"/>
              <a:sym typeface="Calibri"/>
            </a:endParaRPr>
          </a:p>
        </p:txBody>
      </p:sp>
      <p:pic>
        <p:nvPicPr>
          <p:cNvPr id="5" name="officeArt object" descr="SLS-Teaching-Toolkit-Logo_Stacked (2).jpg">
            <a:extLst>
              <a:ext uri="{FF2B5EF4-FFF2-40B4-BE49-F238E27FC236}">
                <a16:creationId xmlns:a16="http://schemas.microsoft.com/office/drawing/2014/main" id="{991B2D0E-6CA0-481C-9521-40C4EE726616}"/>
              </a:ext>
            </a:extLst>
          </p:cNvPr>
          <p:cNvPicPr>
            <a:picLocks/>
          </p:cNvPicPr>
          <p:nvPr/>
        </p:nvPicPr>
        <p:blipFill>
          <a:blip r:embed="rId3"/>
          <a:stretch>
            <a:fillRect/>
          </a:stretch>
        </p:blipFill>
        <p:spPr>
          <a:xfrm>
            <a:off x="0" y="0"/>
            <a:ext cx="1038639" cy="991352"/>
          </a:xfrm>
          <a:prstGeom prst="rect">
            <a:avLst/>
          </a:prstGeom>
          <a:ln w="12700" cap="flat">
            <a:noFill/>
            <a:miter lim="400000"/>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1"/>
          <p:cNvSpPr txBox="1">
            <a:spLocks noGrp="1"/>
          </p:cNvSpPr>
          <p:nvPr>
            <p:ph type="body" idx="1"/>
          </p:nvPr>
        </p:nvSpPr>
        <p:spPr>
          <a:xfrm>
            <a:off x="709234" y="1519772"/>
            <a:ext cx="9877530" cy="1367808"/>
          </a:xfrm>
          <a:prstGeom prst="rect">
            <a:avLst/>
          </a:prstGeom>
          <a:noFill/>
          <a:ln>
            <a:noFill/>
          </a:ln>
        </p:spPr>
        <p:txBody>
          <a:bodyPr spcFirstLastPara="1" wrap="square" lIns="274300" tIns="45700" rIns="274300" bIns="45700" anchor="t" anchorCtr="0">
            <a:noAutofit/>
          </a:bodyPr>
          <a:lstStyle/>
          <a:p>
            <a:pPr marL="571500" lvl="0" indent="-342900">
              <a:spcBef>
                <a:spcPts val="0"/>
              </a:spcBef>
              <a:spcAft>
                <a:spcPts val="1200"/>
              </a:spcAft>
              <a:buFont typeface="Arial" panose="020B0604020202020204" pitchFamily="34" charset="0"/>
              <a:buChar char="•"/>
            </a:pPr>
            <a:r>
              <a:rPr lang="en-US" dirty="0"/>
              <a:t>The idea of “resilience” arose in an ecological context but has been re-defined and re-imagined over the last several decades, depending on the field of study and area of focus.</a:t>
            </a:r>
          </a:p>
        </p:txBody>
      </p:sp>
      <p:sp>
        <p:nvSpPr>
          <p:cNvPr id="60" name="Google Shape;60;p11"/>
          <p:cNvSpPr txBox="1"/>
          <p:nvPr/>
        </p:nvSpPr>
        <p:spPr>
          <a:xfrm>
            <a:off x="1038639" y="0"/>
            <a:ext cx="7687733" cy="991352"/>
          </a:xfrm>
          <a:prstGeom prst="rect">
            <a:avLst/>
          </a:prstGeom>
          <a:solidFill>
            <a:schemeClr val="dk1"/>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rgbClr val="EEB211"/>
              </a:buClr>
              <a:buSzPts val="2400"/>
              <a:buFont typeface="Arial"/>
              <a:buNone/>
            </a:pPr>
            <a:r>
              <a:rPr lang="en-US" sz="2400" b="0" i="0" u="none" strike="noStrike" cap="none" dirty="0">
                <a:solidFill>
                  <a:srgbClr val="EEB211"/>
                </a:solidFill>
                <a:latin typeface="Calibri"/>
                <a:ea typeface="Calibri"/>
                <a:cs typeface="Calibri"/>
                <a:sym typeface="Calibri"/>
              </a:rPr>
              <a:t>MULT</a:t>
            </a:r>
            <a:r>
              <a:rPr lang="en-US" sz="2400" dirty="0">
                <a:solidFill>
                  <a:srgbClr val="EEB211"/>
                </a:solidFill>
                <a:latin typeface="Calibri"/>
                <a:ea typeface="Calibri"/>
                <a:cs typeface="Calibri"/>
                <a:sym typeface="Calibri"/>
              </a:rPr>
              <a:t>IPLE DEFINITIONS OF RESILIENCE</a:t>
            </a:r>
            <a:endParaRPr sz="2400" b="0" i="0" u="none" strike="noStrike" cap="none" dirty="0">
              <a:solidFill>
                <a:srgbClr val="EEB211"/>
              </a:solidFill>
              <a:latin typeface="Calibri"/>
              <a:ea typeface="Calibri"/>
              <a:cs typeface="Calibri"/>
              <a:sym typeface="Calibri"/>
            </a:endParaRPr>
          </a:p>
        </p:txBody>
      </p:sp>
      <p:pic>
        <p:nvPicPr>
          <p:cNvPr id="5" name="officeArt object" descr="SLS-Teaching-Toolkit-Logo_Stacked (2).jpg">
            <a:extLst>
              <a:ext uri="{FF2B5EF4-FFF2-40B4-BE49-F238E27FC236}">
                <a16:creationId xmlns:a16="http://schemas.microsoft.com/office/drawing/2014/main" id="{991B2D0E-6CA0-481C-9521-40C4EE726616}"/>
              </a:ext>
            </a:extLst>
          </p:cNvPr>
          <p:cNvPicPr>
            <a:picLocks/>
          </p:cNvPicPr>
          <p:nvPr/>
        </p:nvPicPr>
        <p:blipFill>
          <a:blip r:embed="rId3"/>
          <a:stretch>
            <a:fillRect/>
          </a:stretch>
        </p:blipFill>
        <p:spPr>
          <a:xfrm>
            <a:off x="0" y="0"/>
            <a:ext cx="1038639" cy="991352"/>
          </a:xfrm>
          <a:prstGeom prst="rect">
            <a:avLst/>
          </a:prstGeom>
          <a:ln w="12700" cap="flat">
            <a:noFill/>
            <a:miter lim="400000"/>
          </a:ln>
          <a:effectLst/>
        </p:spPr>
      </p:pic>
      <p:graphicFrame>
        <p:nvGraphicFramePr>
          <p:cNvPr id="3" name="Diagram 2">
            <a:extLst>
              <a:ext uri="{FF2B5EF4-FFF2-40B4-BE49-F238E27FC236}">
                <a16:creationId xmlns:a16="http://schemas.microsoft.com/office/drawing/2014/main" id="{F65E4976-8DC3-6447-908E-F8DBACB9A14D}"/>
              </a:ext>
            </a:extLst>
          </p:cNvPr>
          <p:cNvGraphicFramePr/>
          <p:nvPr>
            <p:extLst>
              <p:ext uri="{D42A27DB-BD31-4B8C-83A1-F6EECF244321}">
                <p14:modId xmlns:p14="http://schemas.microsoft.com/office/powerpoint/2010/main" val="3101508808"/>
              </p:ext>
            </p:extLst>
          </p:nvPr>
        </p:nvGraphicFramePr>
        <p:xfrm>
          <a:off x="2493817" y="2743200"/>
          <a:ext cx="6968837" cy="35863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0E7D30F5-3327-8248-9318-4E3CB084A43A}"/>
              </a:ext>
            </a:extLst>
          </p:cNvPr>
          <p:cNvSpPr txBox="1"/>
          <p:nvPr/>
        </p:nvSpPr>
        <p:spPr>
          <a:xfrm>
            <a:off x="9444464" y="5918601"/>
            <a:ext cx="2351926" cy="307777"/>
          </a:xfrm>
          <a:prstGeom prst="rect">
            <a:avLst/>
          </a:prstGeom>
          <a:noFill/>
        </p:spPr>
        <p:txBody>
          <a:bodyPr wrap="none" rtlCol="0">
            <a:spAutoFit/>
          </a:bodyPr>
          <a:lstStyle/>
          <a:p>
            <a:r>
              <a:rPr lang="en-US" dirty="0"/>
              <a:t>Adapted from Brand &amp; Jax</a:t>
            </a:r>
            <a:r>
              <a:rPr lang="en-US" baseline="30000" dirty="0"/>
              <a:t>1</a:t>
            </a:r>
            <a:endParaRPr lang="en-US" dirty="0"/>
          </a:p>
        </p:txBody>
      </p:sp>
    </p:spTree>
    <p:extLst>
      <p:ext uri="{BB962C8B-B14F-4D97-AF65-F5344CB8AC3E}">
        <p14:creationId xmlns:p14="http://schemas.microsoft.com/office/powerpoint/2010/main" val="2953826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786872-A83F-4371-B3C5-A35F7F68E753}"/>
              </a:ext>
            </a:extLst>
          </p:cNvPr>
          <p:cNvSpPr>
            <a:spLocks noGrp="1"/>
          </p:cNvSpPr>
          <p:nvPr>
            <p:ph type="title"/>
          </p:nvPr>
        </p:nvSpPr>
        <p:spPr/>
        <p:txBody>
          <a:bodyPr/>
          <a:lstStyle/>
          <a:p>
            <a:r>
              <a:rPr lang="en-US" dirty="0"/>
              <a:t>MULTIPLE DEFINITIONS OF RESILIENCE</a:t>
            </a:r>
          </a:p>
        </p:txBody>
      </p:sp>
      <p:pic>
        <p:nvPicPr>
          <p:cNvPr id="4" name="Picture 2" descr="https://lh3.googleusercontent.com/U3mrZGiAK6k9-kz8AUtePGQzJ4zFSJfWI-KQJX3bl38KsI_eLXw0XnI9YhIKyWeM74V4T4LOf7VPglK-rA3__aD99uiFuijIKd5LMiyrEte644GPCUkJcEJ66S-ra2mwivcZNLdyz1A">
            <a:extLst>
              <a:ext uri="{FF2B5EF4-FFF2-40B4-BE49-F238E27FC236}">
                <a16:creationId xmlns:a16="http://schemas.microsoft.com/office/drawing/2014/main" id="{2EBAE317-79DC-44F9-9AF2-C2D9AA79CB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499" y="1783245"/>
            <a:ext cx="3429000" cy="3848100"/>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58;p11">
            <a:extLst>
              <a:ext uri="{FF2B5EF4-FFF2-40B4-BE49-F238E27FC236}">
                <a16:creationId xmlns:a16="http://schemas.microsoft.com/office/drawing/2014/main" id="{6D20752C-BA93-4E09-94FC-56B64CD64BCD}"/>
              </a:ext>
            </a:extLst>
          </p:cNvPr>
          <p:cNvSpPr txBox="1">
            <a:spLocks/>
          </p:cNvSpPr>
          <p:nvPr/>
        </p:nvSpPr>
        <p:spPr>
          <a:xfrm>
            <a:off x="709234" y="1519772"/>
            <a:ext cx="5386766" cy="4314498"/>
          </a:xfrm>
          <a:prstGeom prst="rect">
            <a:avLst/>
          </a:prstGeom>
          <a:noFill/>
          <a:ln>
            <a:noFill/>
          </a:ln>
        </p:spPr>
        <p:txBody>
          <a:bodyPr spcFirstLastPara="1" wrap="square" lIns="274300" tIns="45700" rIns="274300" bIns="45700" anchor="t" anchorCtr="0">
            <a:noAutofit/>
          </a:bodyPr>
          <a:lstStyle>
            <a:defPPr marR="0" lvl="0" algn="l" rtl="0">
              <a:lnSpc>
                <a:spcPct val="100000"/>
              </a:lnSpc>
              <a:spcBef>
                <a:spcPts val="0"/>
              </a:spcBef>
              <a:spcAft>
                <a:spcPts val="0"/>
              </a:spcAft>
            </a:defPPr>
            <a:lvl1pPr marL="0" marR="0" lvl="0" indent="0" algn="l" rtl="0">
              <a:lnSpc>
                <a:spcPct val="100000"/>
              </a:lnSpc>
              <a:spcBef>
                <a:spcPts val="640"/>
              </a:spcBef>
              <a:spcAft>
                <a:spcPts val="600"/>
              </a:spcAft>
              <a:buClr>
                <a:srgbClr val="262626"/>
              </a:buClr>
              <a:buSzPts val="3200"/>
              <a:buFontTx/>
              <a:buNone/>
              <a:defRPr sz="2400" b="0" i="0" u="none" strike="noStrike" cap="none">
                <a:solidFill>
                  <a:srgbClr val="262626"/>
                </a:solidFill>
                <a:latin typeface="Calibri"/>
                <a:ea typeface="Calibri"/>
                <a:cs typeface="Calibri"/>
                <a:sym typeface="Calibri"/>
              </a:defRPr>
            </a:lvl1pPr>
            <a:lvl2pPr marL="466344" marR="0" lvl="1" indent="-285750" algn="l" rtl="0">
              <a:lnSpc>
                <a:spcPct val="100000"/>
              </a:lnSpc>
              <a:spcBef>
                <a:spcPts val="560"/>
              </a:spcBef>
              <a:spcAft>
                <a:spcPts val="600"/>
              </a:spcAft>
              <a:buClr>
                <a:srgbClr val="262626"/>
              </a:buClr>
              <a:buSzPts val="2800"/>
              <a:buFont typeface="Lucida Grande"/>
              <a:buChar char="•"/>
              <a:defRPr sz="2100" b="0" i="0" u="none" strike="noStrike" cap="none">
                <a:solidFill>
                  <a:srgbClr val="262626"/>
                </a:solidFill>
                <a:latin typeface="Calibri"/>
                <a:ea typeface="Calibri"/>
                <a:cs typeface="Calibri"/>
                <a:sym typeface="Calibri"/>
              </a:defRPr>
            </a:lvl2pPr>
            <a:lvl3pPr marL="1371600" marR="0" lvl="2" indent="-381000" algn="l" rtl="0">
              <a:lnSpc>
                <a:spcPct val="100000"/>
              </a:lnSpc>
              <a:spcBef>
                <a:spcPts val="480"/>
              </a:spcBef>
              <a:spcAft>
                <a:spcPts val="600"/>
              </a:spcAft>
              <a:buClr>
                <a:srgbClr val="262626"/>
              </a:buClr>
              <a:buSzPts val="2400"/>
              <a:buFont typeface="Arial"/>
              <a:buChar char="•"/>
              <a:defRPr sz="2100" b="0" i="0" u="none" strike="noStrike" cap="none">
                <a:solidFill>
                  <a:srgbClr val="262626"/>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400" b="0" i="0" u="none" strike="noStrike" cap="none">
                <a:solidFill>
                  <a:schemeClr val="dk1"/>
                </a:solidFill>
                <a:latin typeface="Roboto Light"/>
                <a:ea typeface="Roboto Light"/>
                <a:cs typeface="Roboto Light"/>
                <a:sym typeface="Roboto Light"/>
              </a:defRPr>
            </a:lvl4pPr>
            <a:lvl5pPr marL="2286000" marR="0" lvl="4" indent="-355600" algn="l" rtl="0">
              <a:lnSpc>
                <a:spcPct val="100000"/>
              </a:lnSpc>
              <a:spcBef>
                <a:spcPts val="400"/>
              </a:spcBef>
              <a:spcAft>
                <a:spcPts val="0"/>
              </a:spcAft>
              <a:buClr>
                <a:schemeClr val="dk1"/>
              </a:buClr>
              <a:buSzPts val="2000"/>
              <a:buFont typeface="Arial"/>
              <a:buChar char="»"/>
              <a:defRPr sz="2400" b="0" i="0" u="none" strike="noStrike" cap="none">
                <a:solidFill>
                  <a:schemeClr val="dk1"/>
                </a:solidFill>
                <a:latin typeface="Roboto Light"/>
                <a:ea typeface="Roboto Light"/>
                <a:cs typeface="Roboto Light"/>
                <a:sym typeface="Roboto Light"/>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pPr marL="571500" indent="-342900">
              <a:spcBef>
                <a:spcPts val="0"/>
              </a:spcBef>
              <a:spcAft>
                <a:spcPts val="1200"/>
              </a:spcAft>
              <a:buFont typeface="Arial" panose="020B0604020202020204" pitchFamily="34" charset="0"/>
              <a:buChar char="•"/>
            </a:pPr>
            <a:r>
              <a:rPr lang="en-US" dirty="0"/>
              <a:t>“Engineering resilience” usually refers to the capacity of a system to maintain its function in the face of stress</a:t>
            </a:r>
            <a:r>
              <a:rPr lang="en-US" baseline="30000" dirty="0"/>
              <a:t>2</a:t>
            </a:r>
            <a:endParaRPr lang="en-US" dirty="0"/>
          </a:p>
          <a:p>
            <a:pPr marL="571500" indent="-342900">
              <a:spcBef>
                <a:spcPts val="0"/>
              </a:spcBef>
              <a:spcAft>
                <a:spcPts val="1200"/>
              </a:spcAft>
              <a:buFont typeface="Arial" panose="020B0604020202020204" pitchFamily="34" charset="0"/>
              <a:buChar char="•"/>
            </a:pPr>
            <a:r>
              <a:rPr lang="en-US" dirty="0"/>
              <a:t>“Ecological resilience” refers to the ability of a system to shift between alternate stable states after a threshold of stress is reached</a:t>
            </a:r>
            <a:r>
              <a:rPr lang="en-US" baseline="30000" dirty="0"/>
              <a:t>3</a:t>
            </a:r>
            <a:r>
              <a:rPr lang="en-US" dirty="0"/>
              <a:t> </a:t>
            </a:r>
          </a:p>
        </p:txBody>
      </p:sp>
      <p:sp>
        <p:nvSpPr>
          <p:cNvPr id="8" name="TextBox 7">
            <a:extLst>
              <a:ext uri="{FF2B5EF4-FFF2-40B4-BE49-F238E27FC236}">
                <a16:creationId xmlns:a16="http://schemas.microsoft.com/office/drawing/2014/main" id="{8D40228C-017F-4F2E-899C-0AF92DCBF5A6}"/>
              </a:ext>
            </a:extLst>
          </p:cNvPr>
          <p:cNvSpPr txBox="1"/>
          <p:nvPr/>
        </p:nvSpPr>
        <p:spPr>
          <a:xfrm>
            <a:off x="8997203" y="5680381"/>
            <a:ext cx="1713931" cy="307777"/>
          </a:xfrm>
          <a:prstGeom prst="rect">
            <a:avLst/>
          </a:prstGeom>
          <a:noFill/>
        </p:spPr>
        <p:txBody>
          <a:bodyPr wrap="none" rtlCol="0">
            <a:spAutoFit/>
          </a:bodyPr>
          <a:lstStyle/>
          <a:p>
            <a:r>
              <a:rPr lang="en-US" dirty="0"/>
              <a:t>Adapted from Liao</a:t>
            </a:r>
            <a:r>
              <a:rPr lang="en-US" baseline="30000" dirty="0"/>
              <a:t>4</a:t>
            </a:r>
            <a:endParaRPr lang="en-US" dirty="0"/>
          </a:p>
        </p:txBody>
      </p:sp>
    </p:spTree>
    <p:extLst>
      <p:ext uri="{BB962C8B-B14F-4D97-AF65-F5344CB8AC3E}">
        <p14:creationId xmlns:p14="http://schemas.microsoft.com/office/powerpoint/2010/main" val="3494221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1"/>
          <p:cNvSpPr txBox="1">
            <a:spLocks noGrp="1"/>
          </p:cNvSpPr>
          <p:nvPr>
            <p:ph type="body" idx="1"/>
          </p:nvPr>
        </p:nvSpPr>
        <p:spPr>
          <a:xfrm>
            <a:off x="709234" y="1519771"/>
            <a:ext cx="9877530" cy="3818457"/>
          </a:xfrm>
          <a:prstGeom prst="rect">
            <a:avLst/>
          </a:prstGeom>
          <a:noFill/>
          <a:ln>
            <a:noFill/>
          </a:ln>
        </p:spPr>
        <p:txBody>
          <a:bodyPr spcFirstLastPara="1" wrap="square" lIns="274300" tIns="45700" rIns="274300" bIns="45700" anchor="t" anchorCtr="0">
            <a:noAutofit/>
          </a:bodyPr>
          <a:lstStyle/>
          <a:p>
            <a:pPr marL="571500" lvl="0" indent="-342900">
              <a:spcBef>
                <a:spcPts val="0"/>
              </a:spcBef>
              <a:spcAft>
                <a:spcPts val="1200"/>
              </a:spcAft>
              <a:buFont typeface="Arial" panose="020B0604020202020204" pitchFamily="34" charset="0"/>
              <a:buChar char="•"/>
            </a:pPr>
            <a:r>
              <a:rPr lang="en-US" sz="3200" dirty="0"/>
              <a:t>“Cities are resilient when they can persist, adapt, and transform in the face of stress and shocks” – David Iwaniec</a:t>
            </a:r>
            <a:r>
              <a:rPr lang="en-US" sz="3200" baseline="30000" dirty="0"/>
              <a:t>2</a:t>
            </a:r>
            <a:endParaRPr lang="en-US" sz="3200" dirty="0"/>
          </a:p>
          <a:p>
            <a:pPr marL="571500" lvl="0" indent="-342900">
              <a:spcBef>
                <a:spcPts val="0"/>
              </a:spcBef>
              <a:spcAft>
                <a:spcPts val="1200"/>
              </a:spcAft>
              <a:buFont typeface="Arial" panose="020B0604020202020204" pitchFamily="34" charset="0"/>
              <a:buChar char="•"/>
            </a:pPr>
            <a:r>
              <a:rPr lang="en-US" sz="3200" dirty="0"/>
              <a:t>The idea of “bouncing forward” describes a notion of resilience where systems do not simply return to the status quo after a stress or shock but instead achieve additional capacity to resist in the future.</a:t>
            </a:r>
            <a:r>
              <a:rPr lang="en-US" sz="3200" baseline="30000" dirty="0"/>
              <a:t>4</a:t>
            </a:r>
            <a:r>
              <a:rPr lang="en-US" sz="3200" dirty="0"/>
              <a:t> In addition to being simply “adaptive,” resilient systems are thus “transformative.”</a:t>
            </a:r>
            <a:r>
              <a:rPr lang="en-US" sz="3200" baseline="30000" dirty="0"/>
              <a:t>5</a:t>
            </a:r>
            <a:endParaRPr sz="3200" b="0" i="0" u="none" strike="noStrike" cap="none" dirty="0">
              <a:solidFill>
                <a:srgbClr val="262626"/>
              </a:solidFill>
              <a:latin typeface="Calibri"/>
              <a:ea typeface="Calibri"/>
              <a:cs typeface="Calibri"/>
              <a:sym typeface="Calibri"/>
            </a:endParaRPr>
          </a:p>
        </p:txBody>
      </p:sp>
      <p:sp>
        <p:nvSpPr>
          <p:cNvPr id="60" name="Google Shape;60;p11"/>
          <p:cNvSpPr txBox="1"/>
          <p:nvPr/>
        </p:nvSpPr>
        <p:spPr>
          <a:xfrm>
            <a:off x="1038639" y="0"/>
            <a:ext cx="7687733" cy="991352"/>
          </a:xfrm>
          <a:prstGeom prst="rect">
            <a:avLst/>
          </a:prstGeom>
          <a:solidFill>
            <a:schemeClr val="dk1"/>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rgbClr val="EEB211"/>
              </a:buClr>
              <a:buSzPts val="2400"/>
              <a:buFont typeface="Arial"/>
              <a:buNone/>
            </a:pPr>
            <a:r>
              <a:rPr lang="en-US" sz="2400" b="0" i="0" u="none" strike="noStrike" cap="none" dirty="0">
                <a:solidFill>
                  <a:srgbClr val="EEB211"/>
                </a:solidFill>
                <a:latin typeface="Calibri"/>
                <a:ea typeface="Calibri"/>
                <a:cs typeface="Calibri"/>
                <a:sym typeface="Calibri"/>
              </a:rPr>
              <a:t>MULT</a:t>
            </a:r>
            <a:r>
              <a:rPr lang="en-US" sz="2400" dirty="0">
                <a:solidFill>
                  <a:srgbClr val="EEB211"/>
                </a:solidFill>
                <a:latin typeface="Calibri"/>
                <a:ea typeface="Calibri"/>
                <a:cs typeface="Calibri"/>
                <a:sym typeface="Calibri"/>
              </a:rPr>
              <a:t>IPLE DEFINITIONS OF RESILIENCE</a:t>
            </a:r>
            <a:endParaRPr sz="2400" b="0" i="0" u="none" strike="noStrike" cap="none" dirty="0">
              <a:solidFill>
                <a:srgbClr val="EEB211"/>
              </a:solidFill>
              <a:latin typeface="Calibri"/>
              <a:ea typeface="Calibri"/>
              <a:cs typeface="Calibri"/>
              <a:sym typeface="Calibri"/>
            </a:endParaRPr>
          </a:p>
        </p:txBody>
      </p:sp>
      <p:pic>
        <p:nvPicPr>
          <p:cNvPr id="5" name="officeArt object" descr="SLS-Teaching-Toolkit-Logo_Stacked (2).jpg">
            <a:extLst>
              <a:ext uri="{FF2B5EF4-FFF2-40B4-BE49-F238E27FC236}">
                <a16:creationId xmlns:a16="http://schemas.microsoft.com/office/drawing/2014/main" id="{991B2D0E-6CA0-481C-9521-40C4EE726616}"/>
              </a:ext>
            </a:extLst>
          </p:cNvPr>
          <p:cNvPicPr>
            <a:picLocks/>
          </p:cNvPicPr>
          <p:nvPr/>
        </p:nvPicPr>
        <p:blipFill>
          <a:blip r:embed="rId3"/>
          <a:stretch>
            <a:fillRect/>
          </a:stretch>
        </p:blipFill>
        <p:spPr>
          <a:xfrm>
            <a:off x="0" y="0"/>
            <a:ext cx="1038639" cy="991352"/>
          </a:xfrm>
          <a:prstGeom prst="rect">
            <a:avLst/>
          </a:prstGeom>
          <a:ln w="12700" cap="flat">
            <a:noFill/>
            <a:miter lim="400000"/>
          </a:ln>
          <a:effectLst/>
        </p:spPr>
      </p:pic>
    </p:spTree>
    <p:extLst>
      <p:ext uri="{BB962C8B-B14F-4D97-AF65-F5344CB8AC3E}">
        <p14:creationId xmlns:p14="http://schemas.microsoft.com/office/powerpoint/2010/main" val="1669675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2" name="Text Placeholder 1">
            <a:extLst>
              <a:ext uri="{FF2B5EF4-FFF2-40B4-BE49-F238E27FC236}">
                <a16:creationId xmlns:a16="http://schemas.microsoft.com/office/drawing/2014/main" id="{17F925B1-DC5A-4249-96D9-9A794ECC00FB}"/>
              </a:ext>
            </a:extLst>
          </p:cNvPr>
          <p:cNvSpPr>
            <a:spLocks noGrp="1"/>
          </p:cNvSpPr>
          <p:nvPr>
            <p:ph type="body" idx="1"/>
          </p:nvPr>
        </p:nvSpPr>
        <p:spPr>
          <a:xfrm>
            <a:off x="792979" y="1272465"/>
            <a:ext cx="9713097" cy="4749800"/>
          </a:xfrm>
        </p:spPr>
        <p:txBody>
          <a:bodyPr/>
          <a:lstStyle/>
          <a:p>
            <a:pPr indent="-457200" fontAlgn="ctr">
              <a:spcBef>
                <a:spcPts val="600"/>
              </a:spcBef>
              <a:spcAft>
                <a:spcPts val="600"/>
              </a:spcAft>
              <a:buFont typeface="+mj-lt"/>
              <a:buAutoNum type="arabicPeriod"/>
            </a:pPr>
            <a:r>
              <a:rPr lang="en-US" dirty="0"/>
              <a:t>Climate change can and will cause large and small stresses to existing social and environmental systems.</a:t>
            </a:r>
          </a:p>
          <a:p>
            <a:pPr indent="-457200" fontAlgn="ctr">
              <a:spcBef>
                <a:spcPts val="600"/>
              </a:spcBef>
              <a:spcAft>
                <a:spcPts val="600"/>
              </a:spcAft>
              <a:buFont typeface="+mj-lt"/>
              <a:buAutoNum type="arabicPeriod"/>
            </a:pPr>
            <a:r>
              <a:rPr lang="en-US" dirty="0"/>
              <a:t>Climate resilience refers to the ability of these systems to withstand and regenerate themselves in the face of these stresses.</a:t>
            </a:r>
          </a:p>
          <a:p>
            <a:pPr indent="-457200" fontAlgn="ctr">
              <a:spcBef>
                <a:spcPts val="600"/>
              </a:spcBef>
              <a:spcAft>
                <a:spcPts val="600"/>
              </a:spcAft>
              <a:buFont typeface="+mj-lt"/>
              <a:buAutoNum type="arabicPeriod"/>
            </a:pPr>
            <a:r>
              <a:rPr lang="en-US" dirty="0"/>
              <a:t>Climate vulnerability is the degree to which systems can be disrupted or transformed by the effects of climate change.</a:t>
            </a:r>
          </a:p>
          <a:p>
            <a:pPr indent="-457200" fontAlgn="ctr">
              <a:spcBef>
                <a:spcPts val="600"/>
              </a:spcBef>
              <a:spcAft>
                <a:spcPts val="600"/>
              </a:spcAft>
              <a:buFont typeface="+mj-lt"/>
              <a:buAutoNum type="arabicPeriod"/>
            </a:pPr>
            <a:r>
              <a:rPr lang="en-US" dirty="0"/>
              <a:t>Attempting to understand and measure climate vulnerability of different systems allows for the development of strategies for adaptation and transformation.</a:t>
            </a:r>
          </a:p>
          <a:p>
            <a:pPr indent="-457200" fontAlgn="ctr">
              <a:spcBef>
                <a:spcPts val="600"/>
              </a:spcBef>
              <a:spcAft>
                <a:spcPts val="600"/>
              </a:spcAft>
              <a:buFont typeface="+mj-lt"/>
              <a:buAutoNum type="arabicPeriod"/>
            </a:pPr>
            <a:r>
              <a:rPr lang="en-US" dirty="0"/>
              <a:t>A resilience perspective acknowledges the integrated nature of societal, economic, and environmental systems.</a:t>
            </a:r>
          </a:p>
        </p:txBody>
      </p:sp>
      <p:sp>
        <p:nvSpPr>
          <p:cNvPr id="102" name="Google Shape;102;p17"/>
          <p:cNvSpPr txBox="1">
            <a:spLocks noGrp="1"/>
          </p:cNvSpPr>
          <p:nvPr>
            <p:ph type="title"/>
          </p:nvPr>
        </p:nvSpPr>
        <p:spPr>
          <a:xfrm>
            <a:off x="1038639" y="0"/>
            <a:ext cx="7687733" cy="991352"/>
          </a:xfrm>
          <a:prstGeom prst="rect">
            <a:avLst/>
          </a:prstGeom>
          <a:solidFill>
            <a:schemeClr val="dk1"/>
          </a:solidFill>
          <a:ln>
            <a:noFill/>
          </a:ln>
        </p:spPr>
        <p:txBody>
          <a:bodyPr spcFirstLastPara="1" wrap="square" lIns="274300" tIns="45700" rIns="91425" bIns="45700" anchor="ctr" anchorCtr="0">
            <a:noAutofit/>
          </a:bodyPr>
          <a:lstStyle/>
          <a:p>
            <a:pPr marL="0" marR="0" lvl="0" indent="0" algn="l" rtl="0">
              <a:spcBef>
                <a:spcPts val="0"/>
              </a:spcBef>
              <a:spcAft>
                <a:spcPts val="0"/>
              </a:spcAft>
              <a:buClr>
                <a:srgbClr val="EEB211"/>
              </a:buClr>
              <a:buSzPts val="2400"/>
              <a:buFont typeface="Calibri"/>
              <a:buNone/>
            </a:pPr>
            <a:r>
              <a:rPr lang="en-US" sz="2400" b="0" i="0" u="none" strike="noStrike" cap="none" dirty="0">
                <a:solidFill>
                  <a:srgbClr val="EEB211"/>
                </a:solidFill>
                <a:latin typeface="Calibri"/>
                <a:ea typeface="Calibri"/>
                <a:cs typeface="Calibri"/>
                <a:sym typeface="Calibri"/>
              </a:rPr>
              <a:t>KEY CONCEPTS OF </a:t>
            </a:r>
            <a:r>
              <a:rPr lang="en-US" dirty="0"/>
              <a:t>CLIMATE RESILIENCE</a:t>
            </a:r>
            <a:endParaRPr sz="2400" b="0" i="0" u="none" strike="noStrike" cap="none" dirty="0">
              <a:solidFill>
                <a:srgbClr val="EEB211"/>
              </a:solidFill>
              <a:latin typeface="Calibri"/>
              <a:ea typeface="Calibri"/>
              <a:cs typeface="Calibri"/>
              <a:sym typeface="Calibri"/>
            </a:endParaRPr>
          </a:p>
        </p:txBody>
      </p:sp>
      <p:pic>
        <p:nvPicPr>
          <p:cNvPr id="5" name="officeArt object" descr="SLS-Teaching-Toolkit-Logo_Stacked (2).jpg">
            <a:extLst>
              <a:ext uri="{FF2B5EF4-FFF2-40B4-BE49-F238E27FC236}">
                <a16:creationId xmlns:a16="http://schemas.microsoft.com/office/drawing/2014/main" id="{9810E90F-5CE5-45E2-8FDD-CF9CBE09E35D}"/>
              </a:ext>
            </a:extLst>
          </p:cNvPr>
          <p:cNvPicPr>
            <a:picLocks/>
          </p:cNvPicPr>
          <p:nvPr/>
        </p:nvPicPr>
        <p:blipFill>
          <a:blip r:embed="rId3"/>
          <a:stretch>
            <a:fillRect/>
          </a:stretch>
        </p:blipFill>
        <p:spPr>
          <a:xfrm>
            <a:off x="0" y="0"/>
            <a:ext cx="1038639" cy="991352"/>
          </a:xfrm>
          <a:prstGeom prst="rect">
            <a:avLst/>
          </a:prstGeom>
          <a:ln w="12700" cap="flat">
            <a:noFill/>
            <a:miter lim="400000"/>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6" name="Google Shape;66;p12"/>
          <p:cNvSpPr txBox="1">
            <a:spLocks noGrp="1"/>
          </p:cNvSpPr>
          <p:nvPr>
            <p:ph type="body" idx="1"/>
          </p:nvPr>
        </p:nvSpPr>
        <p:spPr>
          <a:xfrm>
            <a:off x="1038639" y="1460125"/>
            <a:ext cx="9270970" cy="4749900"/>
          </a:xfrm>
          <a:prstGeom prst="rect">
            <a:avLst/>
          </a:prstGeom>
          <a:noFill/>
          <a:ln>
            <a:noFill/>
          </a:ln>
        </p:spPr>
        <p:txBody>
          <a:bodyPr spcFirstLastPara="1" wrap="square" lIns="274300" tIns="45700" rIns="274300" bIns="45700" anchor="t" anchorCtr="0">
            <a:noAutofit/>
          </a:bodyPr>
          <a:lstStyle/>
          <a:p>
            <a:pPr marL="0" marR="0" lvl="0" indent="0" algn="l" rtl="0">
              <a:spcBef>
                <a:spcPts val="0"/>
              </a:spcBef>
              <a:spcAft>
                <a:spcPts val="0"/>
              </a:spcAft>
              <a:buClr>
                <a:schemeClr val="dk1"/>
              </a:buClr>
              <a:buSzPts val="2170"/>
              <a:buFont typeface="Arial"/>
              <a:buNone/>
            </a:pPr>
            <a:endParaRPr sz="3000" i="1" dirty="0">
              <a:solidFill>
                <a:schemeClr val="dk1"/>
              </a:solidFill>
            </a:endParaRPr>
          </a:p>
          <a:p>
            <a:pPr marL="0" marR="0" lvl="0" indent="0" algn="l" rtl="0">
              <a:spcBef>
                <a:spcPts val="0"/>
              </a:spcBef>
              <a:spcAft>
                <a:spcPts val="0"/>
              </a:spcAft>
              <a:buClr>
                <a:schemeClr val="dk1"/>
              </a:buClr>
              <a:buSzPts val="2170"/>
              <a:buFont typeface="Arial"/>
              <a:buNone/>
            </a:pPr>
            <a:endParaRPr sz="3000" i="1" dirty="0">
              <a:solidFill>
                <a:schemeClr val="dk1"/>
              </a:solidFill>
            </a:endParaRPr>
          </a:p>
          <a:p>
            <a:pPr marL="0" marR="0" lvl="0" indent="0" algn="l" rtl="0">
              <a:spcBef>
                <a:spcPts val="0"/>
              </a:spcBef>
              <a:spcAft>
                <a:spcPts val="0"/>
              </a:spcAft>
              <a:buClr>
                <a:schemeClr val="dk1"/>
              </a:buClr>
              <a:buSzPts val="2170"/>
              <a:buFont typeface="Arial"/>
              <a:buNone/>
            </a:pPr>
            <a:endParaRPr sz="3000" b="0" i="1" u="none" strike="noStrike" cap="none" dirty="0">
              <a:solidFill>
                <a:schemeClr val="dk1"/>
              </a:solidFill>
              <a:latin typeface="Calibri"/>
              <a:ea typeface="Calibri"/>
              <a:cs typeface="Calibri"/>
              <a:sym typeface="Calibri"/>
            </a:endParaRPr>
          </a:p>
          <a:p>
            <a:pPr marL="0" marR="0" lvl="0" indent="0" algn="l" rtl="0">
              <a:spcBef>
                <a:spcPts val="1080"/>
              </a:spcBef>
              <a:spcAft>
                <a:spcPts val="0"/>
              </a:spcAft>
              <a:buClr>
                <a:srgbClr val="262626"/>
              </a:buClr>
              <a:buSzPts val="2400"/>
              <a:buFont typeface="Arial"/>
              <a:buNone/>
            </a:pPr>
            <a:endParaRPr sz="2400" b="0" i="0" u="none" strike="noStrike" cap="none" dirty="0">
              <a:solidFill>
                <a:srgbClr val="262626"/>
              </a:solidFill>
              <a:latin typeface="Calibri"/>
              <a:ea typeface="Calibri"/>
              <a:cs typeface="Calibri"/>
              <a:sym typeface="Calibri"/>
            </a:endParaRPr>
          </a:p>
        </p:txBody>
      </p:sp>
      <p:sp>
        <p:nvSpPr>
          <p:cNvPr id="67" name="Google Shape;67;p12"/>
          <p:cNvSpPr txBox="1">
            <a:spLocks noGrp="1"/>
          </p:cNvSpPr>
          <p:nvPr>
            <p:ph type="title"/>
          </p:nvPr>
        </p:nvSpPr>
        <p:spPr>
          <a:xfrm>
            <a:off x="1038639" y="0"/>
            <a:ext cx="7687733" cy="991352"/>
          </a:xfrm>
          <a:prstGeom prst="rect">
            <a:avLst/>
          </a:prstGeom>
          <a:solidFill>
            <a:schemeClr val="dk1"/>
          </a:solidFill>
          <a:ln>
            <a:noFill/>
          </a:ln>
        </p:spPr>
        <p:txBody>
          <a:bodyPr spcFirstLastPara="1" wrap="square" lIns="274300" tIns="45700" rIns="91425" bIns="45700" anchor="ctr" anchorCtr="0">
            <a:noAutofit/>
          </a:bodyPr>
          <a:lstStyle/>
          <a:p>
            <a:pPr marL="0" marR="0" lvl="0" indent="0" algn="l" rtl="0">
              <a:spcBef>
                <a:spcPts val="0"/>
              </a:spcBef>
              <a:spcAft>
                <a:spcPts val="0"/>
              </a:spcAft>
              <a:buClr>
                <a:srgbClr val="EEB211"/>
              </a:buClr>
              <a:buSzPts val="2400"/>
              <a:buFont typeface="Calibri"/>
              <a:buNone/>
            </a:pPr>
            <a:r>
              <a:rPr lang="en-US" sz="2400" b="0" i="0" u="none" strike="noStrike" cap="none" dirty="0">
                <a:solidFill>
                  <a:srgbClr val="EEB211"/>
                </a:solidFill>
                <a:latin typeface="Calibri"/>
                <a:ea typeface="Calibri"/>
                <a:cs typeface="Calibri"/>
                <a:sym typeface="Calibri"/>
              </a:rPr>
              <a:t>WHY RESILIENCE? </a:t>
            </a:r>
            <a:endParaRPr sz="2400" b="0" i="0" u="none" strike="noStrike" cap="none" dirty="0">
              <a:solidFill>
                <a:srgbClr val="EEB211"/>
              </a:solidFill>
              <a:latin typeface="Calibri"/>
              <a:ea typeface="Calibri"/>
              <a:cs typeface="Calibri"/>
              <a:sym typeface="Calibri"/>
            </a:endParaRPr>
          </a:p>
        </p:txBody>
      </p:sp>
      <p:pic>
        <p:nvPicPr>
          <p:cNvPr id="5" name="officeArt object" descr="SLS-Teaching-Toolkit-Logo_Stacked (2).jpg">
            <a:extLst>
              <a:ext uri="{FF2B5EF4-FFF2-40B4-BE49-F238E27FC236}">
                <a16:creationId xmlns:a16="http://schemas.microsoft.com/office/drawing/2014/main" id="{0D9A9810-425A-46A6-A160-18A6E7C474DE}"/>
              </a:ext>
            </a:extLst>
          </p:cNvPr>
          <p:cNvPicPr>
            <a:picLocks/>
          </p:cNvPicPr>
          <p:nvPr/>
        </p:nvPicPr>
        <p:blipFill>
          <a:blip r:embed="rId3"/>
          <a:stretch>
            <a:fillRect/>
          </a:stretch>
        </p:blipFill>
        <p:spPr>
          <a:xfrm>
            <a:off x="0" y="0"/>
            <a:ext cx="1038639" cy="991352"/>
          </a:xfrm>
          <a:prstGeom prst="rect">
            <a:avLst/>
          </a:prstGeom>
          <a:ln w="12700" cap="flat">
            <a:noFill/>
            <a:miter lim="400000"/>
          </a:ln>
          <a:effectLst/>
        </p:spPr>
      </p:pic>
      <p:sp>
        <p:nvSpPr>
          <p:cNvPr id="6" name="Google Shape;73;p13">
            <a:extLst>
              <a:ext uri="{FF2B5EF4-FFF2-40B4-BE49-F238E27FC236}">
                <a16:creationId xmlns:a16="http://schemas.microsoft.com/office/drawing/2014/main" id="{A2A9B479-6B65-46CA-99CB-859EA0360A3F}"/>
              </a:ext>
            </a:extLst>
          </p:cNvPr>
          <p:cNvSpPr txBox="1">
            <a:spLocks/>
          </p:cNvSpPr>
          <p:nvPr/>
        </p:nvSpPr>
        <p:spPr>
          <a:xfrm>
            <a:off x="1191039" y="1612525"/>
            <a:ext cx="9270970" cy="4749900"/>
          </a:xfrm>
          <a:prstGeom prst="rect">
            <a:avLst/>
          </a:prstGeom>
          <a:noFill/>
          <a:ln>
            <a:noFill/>
          </a:ln>
        </p:spPr>
        <p:txBody>
          <a:bodyPr spcFirstLastPara="1" wrap="square" lIns="274300" tIns="45700" rIns="274300"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rgbClr val="262626"/>
              </a:buClr>
              <a:buSzPts val="2400"/>
              <a:buFont typeface="Arial"/>
              <a:buNone/>
              <a:defRPr sz="2400" b="0" i="0" u="none" strike="noStrike" cap="none">
                <a:solidFill>
                  <a:srgbClr val="262626"/>
                </a:solidFill>
                <a:latin typeface="Calibri"/>
                <a:ea typeface="Calibri"/>
                <a:cs typeface="Calibri"/>
                <a:sym typeface="Calibri"/>
              </a:defRPr>
            </a:lvl1pPr>
            <a:lvl2pPr marL="914400" marR="0" lvl="1" indent="-361950" algn="l" rtl="0">
              <a:lnSpc>
                <a:spcPct val="100000"/>
              </a:lnSpc>
              <a:spcBef>
                <a:spcPts val="600"/>
              </a:spcBef>
              <a:spcAft>
                <a:spcPts val="0"/>
              </a:spcAft>
              <a:buClr>
                <a:srgbClr val="262626"/>
              </a:buClr>
              <a:buSzPts val="2100"/>
              <a:buFont typeface="Merriweather Sans"/>
              <a:buChar char="•"/>
              <a:defRPr sz="2100" b="0" i="0" u="none" strike="noStrike" cap="none">
                <a:solidFill>
                  <a:srgbClr val="262626"/>
                </a:solidFill>
                <a:latin typeface="Calibri"/>
                <a:ea typeface="Calibri"/>
                <a:cs typeface="Calibri"/>
                <a:sym typeface="Calibri"/>
              </a:defRPr>
            </a:lvl2pPr>
            <a:lvl3pPr marL="1371600" marR="0" lvl="2" indent="-361950" algn="l" rtl="0">
              <a:lnSpc>
                <a:spcPct val="100000"/>
              </a:lnSpc>
              <a:spcBef>
                <a:spcPts val="600"/>
              </a:spcBef>
              <a:spcAft>
                <a:spcPts val="0"/>
              </a:spcAft>
              <a:buClr>
                <a:srgbClr val="262626"/>
              </a:buClr>
              <a:buSzPts val="2100"/>
              <a:buFont typeface="Arial"/>
              <a:buChar char="•"/>
              <a:defRPr sz="2100" b="0" i="0" u="none" strike="noStrike" cap="none">
                <a:solidFill>
                  <a:srgbClr val="262626"/>
                </a:solidFill>
                <a:latin typeface="Calibri"/>
                <a:ea typeface="Calibri"/>
                <a:cs typeface="Calibri"/>
                <a:sym typeface="Calibri"/>
              </a:defRPr>
            </a:lvl3pPr>
            <a:lvl4pPr marL="1828800" marR="0" lvl="3" indent="-381000" algn="l" rtl="0">
              <a:lnSpc>
                <a:spcPct val="100000"/>
              </a:lnSpc>
              <a:spcBef>
                <a:spcPts val="600"/>
              </a:spcBef>
              <a:spcAft>
                <a:spcPts val="0"/>
              </a:spcAft>
              <a:buClr>
                <a:schemeClr val="dk1"/>
              </a:buClr>
              <a:buSzPts val="2400"/>
              <a:buFont typeface="Arial"/>
              <a:buChar char="–"/>
              <a:defRPr sz="2400" b="0" i="0" u="none" strike="noStrike" cap="none">
                <a:solidFill>
                  <a:schemeClr val="dk1"/>
                </a:solidFill>
                <a:latin typeface="Roboto Light"/>
                <a:ea typeface="Roboto Light"/>
                <a:cs typeface="Roboto Light"/>
                <a:sym typeface="Roboto Light"/>
              </a:defRPr>
            </a:lvl4pPr>
            <a:lvl5pPr marL="2286000" marR="0" lvl="4"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Light"/>
                <a:ea typeface="Roboto Light"/>
                <a:cs typeface="Roboto Light"/>
                <a:sym typeface="Roboto Light"/>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pPr marL="0" indent="0">
              <a:spcBef>
                <a:spcPts val="0"/>
              </a:spcBef>
              <a:buClr>
                <a:schemeClr val="dk1"/>
              </a:buClr>
              <a:buSzPts val="2170"/>
            </a:pPr>
            <a:endParaRPr lang="en-US" sz="3000" i="1" baseline="30000" dirty="0"/>
          </a:p>
          <a:p>
            <a:pPr marL="0" indent="0">
              <a:spcBef>
                <a:spcPts val="0"/>
              </a:spcBef>
              <a:buClr>
                <a:schemeClr val="dk1"/>
              </a:buClr>
              <a:buSzPts val="2170"/>
            </a:pPr>
            <a:r>
              <a:rPr lang="en-US" sz="3000" i="1" dirty="0"/>
              <a:t>“As humans struggle to manage key ecosystem attributes of function and pattern, there is a growing recognition of the importance of ecological resilience. Ecological resilience is recognized as the property that allows for managers and other actors to learn from and adapt to the unpredictability inherent in these ecosystems.”</a:t>
            </a:r>
          </a:p>
          <a:p>
            <a:pPr marL="4511675" indent="-4763">
              <a:spcBef>
                <a:spcPts val="0"/>
              </a:spcBef>
              <a:buClr>
                <a:schemeClr val="dk1"/>
              </a:buClr>
              <a:buSzPts val="1100"/>
            </a:pPr>
            <a:r>
              <a:rPr lang="en-US" sz="3000" dirty="0">
                <a:solidFill>
                  <a:schemeClr val="dk1"/>
                </a:solidFill>
              </a:rPr>
              <a:t>- Lance Gunderson</a:t>
            </a:r>
            <a:r>
              <a:rPr lang="en-US" sz="3000" baseline="30000" dirty="0">
                <a:solidFill>
                  <a:schemeClr val="dk1"/>
                </a:solidFill>
              </a:rPr>
              <a:t>6</a:t>
            </a:r>
            <a:endParaRPr lang="en-US" sz="3000" baseline="30000" dirty="0"/>
          </a:p>
          <a:p>
            <a:pPr marL="0" indent="0"/>
            <a:endParaRPr lang="en-US" sz="3000" i="1" dirty="0"/>
          </a:p>
          <a:p>
            <a:pPr marL="0" indent="0">
              <a:spcBef>
                <a:spcPts val="1080"/>
              </a:spcBef>
            </a:pPr>
            <a:endParaRPr lang="en-US" sz="3000" i="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3" name="Google Shape;73;p13"/>
          <p:cNvSpPr txBox="1">
            <a:spLocks noGrp="1"/>
          </p:cNvSpPr>
          <p:nvPr>
            <p:ph type="body" idx="1"/>
          </p:nvPr>
        </p:nvSpPr>
        <p:spPr>
          <a:xfrm>
            <a:off x="1038639" y="1460125"/>
            <a:ext cx="9270970" cy="4749900"/>
          </a:xfrm>
          <a:prstGeom prst="rect">
            <a:avLst/>
          </a:prstGeom>
          <a:noFill/>
          <a:ln>
            <a:noFill/>
          </a:ln>
        </p:spPr>
        <p:txBody>
          <a:bodyPr spcFirstLastPara="1" wrap="square" lIns="274300" tIns="45700" rIns="274300" bIns="45700" anchor="t" anchorCtr="0">
            <a:noAutofit/>
          </a:bodyPr>
          <a:lstStyle/>
          <a:p>
            <a:pPr marL="0" marR="0" lvl="0" indent="0" algn="l" rtl="0">
              <a:spcBef>
                <a:spcPts val="0"/>
              </a:spcBef>
              <a:spcAft>
                <a:spcPts val="0"/>
              </a:spcAft>
              <a:buClr>
                <a:schemeClr val="dk1"/>
              </a:buClr>
              <a:buSzPts val="2170"/>
              <a:buFont typeface="Arial"/>
              <a:buNone/>
            </a:pPr>
            <a:endParaRPr sz="3000" baseline="30000" dirty="0"/>
          </a:p>
          <a:p>
            <a:pPr marL="0" marR="0" lvl="0" indent="0" algn="l" rtl="0">
              <a:spcBef>
                <a:spcPts val="0"/>
              </a:spcBef>
              <a:spcAft>
                <a:spcPts val="0"/>
              </a:spcAft>
              <a:buClr>
                <a:schemeClr val="dk1"/>
              </a:buClr>
              <a:buSzPts val="2170"/>
              <a:buFont typeface="Arial"/>
              <a:buNone/>
            </a:pPr>
            <a:endParaRPr sz="3000" b="0" i="1" u="none" strike="noStrike" cap="none" dirty="0">
              <a:solidFill>
                <a:schemeClr val="dk1"/>
              </a:solidFill>
              <a:latin typeface="Calibri"/>
              <a:ea typeface="Calibri"/>
              <a:cs typeface="Calibri"/>
              <a:sym typeface="Calibri"/>
            </a:endParaRPr>
          </a:p>
          <a:p>
            <a:pPr marL="0" indent="0">
              <a:spcBef>
                <a:spcPts val="0"/>
              </a:spcBef>
              <a:buClr>
                <a:schemeClr val="dk1"/>
              </a:buClr>
              <a:buSzPts val="1100"/>
            </a:pPr>
            <a:r>
              <a:rPr lang="en-US" sz="3000" i="1" dirty="0">
                <a:solidFill>
                  <a:schemeClr val="dk1"/>
                </a:solidFill>
              </a:rPr>
              <a:t>“In a resilient social–ecological system, disturbance has the potential to create opportunity for doing new things, for innovation and for development. In vulnerable systems even small disturbances may cause dramatic social consequences.” </a:t>
            </a:r>
            <a:endParaRPr lang="en-US" sz="3000" b="0" i="1"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endParaRPr sz="1200" dirty="0"/>
          </a:p>
          <a:p>
            <a:pPr marL="4511675" indent="-4763">
              <a:spcBef>
                <a:spcPts val="0"/>
              </a:spcBef>
              <a:buClr>
                <a:schemeClr val="dk1"/>
              </a:buClr>
              <a:buSzPts val="1100"/>
            </a:pPr>
            <a:r>
              <a:rPr lang="en-US" sz="3000" b="0" u="none" strike="noStrike" cap="none" dirty="0">
                <a:solidFill>
                  <a:schemeClr val="dk1"/>
                </a:solidFill>
                <a:latin typeface="Calibri"/>
                <a:ea typeface="Calibri"/>
                <a:cs typeface="Calibri"/>
                <a:sym typeface="Calibri"/>
              </a:rPr>
              <a:t>- </a:t>
            </a:r>
            <a:r>
              <a:rPr lang="en-US" sz="3000" dirty="0">
                <a:solidFill>
                  <a:schemeClr val="dk1"/>
                </a:solidFill>
              </a:rPr>
              <a:t>Carl Folke</a:t>
            </a:r>
            <a:r>
              <a:rPr lang="en-US" sz="3000" baseline="30000" dirty="0">
                <a:solidFill>
                  <a:schemeClr val="dk1"/>
                </a:solidFill>
              </a:rPr>
              <a:t>3</a:t>
            </a:r>
            <a:endParaRPr sz="3000" baseline="30000" dirty="0"/>
          </a:p>
          <a:p>
            <a:pPr marL="0" marR="0" lvl="0" indent="0" algn="l" rtl="0">
              <a:spcBef>
                <a:spcPts val="480"/>
              </a:spcBef>
              <a:spcAft>
                <a:spcPts val="0"/>
              </a:spcAft>
              <a:buClr>
                <a:srgbClr val="262626"/>
              </a:buClr>
              <a:buSzPts val="2400"/>
              <a:buFont typeface="Arial"/>
              <a:buNone/>
            </a:pPr>
            <a:endParaRPr sz="2400" b="0" i="0" u="none" strike="noStrike" cap="none" dirty="0">
              <a:solidFill>
                <a:srgbClr val="262626"/>
              </a:solidFill>
              <a:latin typeface="Calibri"/>
              <a:ea typeface="Calibri"/>
              <a:cs typeface="Calibri"/>
              <a:sym typeface="Calibri"/>
            </a:endParaRPr>
          </a:p>
          <a:p>
            <a:pPr marL="0" marR="0" lvl="0" indent="0" algn="l" rtl="0">
              <a:spcBef>
                <a:spcPts val="1080"/>
              </a:spcBef>
              <a:spcAft>
                <a:spcPts val="0"/>
              </a:spcAft>
              <a:buClr>
                <a:srgbClr val="262626"/>
              </a:buClr>
              <a:buSzPts val="2400"/>
              <a:buFont typeface="Arial"/>
              <a:buNone/>
            </a:pPr>
            <a:endParaRPr sz="2400" b="0" i="0" u="none" strike="noStrike" cap="none" dirty="0">
              <a:solidFill>
                <a:srgbClr val="262626"/>
              </a:solidFill>
              <a:latin typeface="Calibri"/>
              <a:ea typeface="Calibri"/>
              <a:cs typeface="Calibri"/>
              <a:sym typeface="Calibri"/>
            </a:endParaRPr>
          </a:p>
        </p:txBody>
      </p:sp>
      <p:sp>
        <p:nvSpPr>
          <p:cNvPr id="74" name="Google Shape;74;p13"/>
          <p:cNvSpPr txBox="1">
            <a:spLocks noGrp="1"/>
          </p:cNvSpPr>
          <p:nvPr>
            <p:ph type="title"/>
          </p:nvPr>
        </p:nvSpPr>
        <p:spPr>
          <a:xfrm>
            <a:off x="1038639" y="-148"/>
            <a:ext cx="7687800" cy="991500"/>
          </a:xfrm>
          <a:prstGeom prst="rect">
            <a:avLst/>
          </a:prstGeom>
          <a:solidFill>
            <a:schemeClr val="dk1"/>
          </a:solidFill>
          <a:ln>
            <a:noFill/>
          </a:ln>
        </p:spPr>
        <p:txBody>
          <a:bodyPr spcFirstLastPara="1" wrap="square" lIns="274300" tIns="45700" rIns="91425" bIns="45700" anchor="ctr" anchorCtr="0">
            <a:noAutofit/>
          </a:bodyPr>
          <a:lstStyle/>
          <a:p>
            <a:pPr marL="0" marR="0" lvl="0" indent="0" algn="l" rtl="0">
              <a:spcBef>
                <a:spcPts val="0"/>
              </a:spcBef>
              <a:spcAft>
                <a:spcPts val="0"/>
              </a:spcAft>
              <a:buClr>
                <a:srgbClr val="EEB211"/>
              </a:buClr>
              <a:buSzPts val="2400"/>
              <a:buFont typeface="Calibri"/>
              <a:buNone/>
            </a:pPr>
            <a:r>
              <a:rPr lang="en-US" sz="2400" b="0" i="0" u="none" strike="noStrike" cap="none" dirty="0">
                <a:solidFill>
                  <a:srgbClr val="EEB211"/>
                </a:solidFill>
                <a:latin typeface="Calibri"/>
                <a:ea typeface="Calibri"/>
                <a:cs typeface="Calibri"/>
                <a:sym typeface="Calibri"/>
              </a:rPr>
              <a:t>WHY RESILIENCE? </a:t>
            </a:r>
            <a:endParaRPr sz="2400" b="0" i="0" u="none" strike="noStrike" cap="none" dirty="0">
              <a:solidFill>
                <a:srgbClr val="EEB211"/>
              </a:solidFill>
              <a:latin typeface="Calibri"/>
              <a:ea typeface="Calibri"/>
              <a:cs typeface="Calibri"/>
              <a:sym typeface="Calibri"/>
            </a:endParaRPr>
          </a:p>
        </p:txBody>
      </p:sp>
      <p:pic>
        <p:nvPicPr>
          <p:cNvPr id="5" name="officeArt object" descr="SLS-Teaching-Toolkit-Logo_Stacked (2).jpg">
            <a:extLst>
              <a:ext uri="{FF2B5EF4-FFF2-40B4-BE49-F238E27FC236}">
                <a16:creationId xmlns:a16="http://schemas.microsoft.com/office/drawing/2014/main" id="{A9B83DA5-C1BD-49BF-BDCD-2FAA4F887104}"/>
              </a:ext>
            </a:extLst>
          </p:cNvPr>
          <p:cNvPicPr>
            <a:picLocks/>
          </p:cNvPicPr>
          <p:nvPr/>
        </p:nvPicPr>
        <p:blipFill>
          <a:blip r:embed="rId3"/>
          <a:stretch>
            <a:fillRect/>
          </a:stretch>
        </p:blipFill>
        <p:spPr>
          <a:xfrm>
            <a:off x="0" y="0"/>
            <a:ext cx="1038639" cy="991352"/>
          </a:xfrm>
          <a:prstGeom prst="rect">
            <a:avLst/>
          </a:prstGeom>
          <a:ln w="12700" cap="flat">
            <a:noFill/>
            <a:miter lim="400000"/>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Google Shape;80;p14"/>
          <p:cNvSpPr txBox="1">
            <a:spLocks noGrp="1"/>
          </p:cNvSpPr>
          <p:nvPr>
            <p:ph type="body" idx="1"/>
          </p:nvPr>
        </p:nvSpPr>
        <p:spPr>
          <a:xfrm>
            <a:off x="781374" y="1369690"/>
            <a:ext cx="9849782" cy="4749900"/>
          </a:xfrm>
          <a:prstGeom prst="rect">
            <a:avLst/>
          </a:prstGeom>
          <a:noFill/>
          <a:ln>
            <a:noFill/>
          </a:ln>
        </p:spPr>
        <p:txBody>
          <a:bodyPr spcFirstLastPara="1" wrap="square" lIns="274300" tIns="45700" rIns="274300" bIns="45700" anchor="t" anchorCtr="0">
            <a:noAutofit/>
          </a:bodyPr>
          <a:lstStyle/>
          <a:p>
            <a:pPr marL="0" marR="0" lvl="0" indent="0" rtl="0">
              <a:spcBef>
                <a:spcPts val="0"/>
              </a:spcBef>
              <a:spcAft>
                <a:spcPts val="0"/>
              </a:spcAft>
              <a:buClr>
                <a:srgbClr val="262626"/>
              </a:buClr>
              <a:buSzPts val="2400"/>
              <a:buFont typeface="Arial"/>
              <a:buNone/>
            </a:pPr>
            <a:endParaRPr sz="2400" i="0" u="none" strike="noStrike" cap="none" dirty="0">
              <a:solidFill>
                <a:srgbClr val="262626"/>
              </a:solidFill>
            </a:endParaRPr>
          </a:p>
          <a:p>
            <a:pPr marL="0" indent="0">
              <a:spcBef>
                <a:spcPts val="1080"/>
              </a:spcBef>
            </a:pPr>
            <a:r>
              <a:rPr lang="en-US" sz="3000" i="1" dirty="0"/>
              <a:t>“The resilience approach is systems orientated, takes a more dynamic view, and sees adaptive capacity as a core feature of resilient social-ecological systems. Adaptation is a process of deliberate change in anticipation of or in reaction to external stimuli and stress.”</a:t>
            </a:r>
          </a:p>
          <a:p>
            <a:pPr marL="0" marR="0" lvl="0" indent="0" rtl="0">
              <a:spcBef>
                <a:spcPts val="1080"/>
              </a:spcBef>
              <a:spcAft>
                <a:spcPts val="0"/>
              </a:spcAft>
              <a:buClr>
                <a:srgbClr val="262626"/>
              </a:buClr>
              <a:buSzPts val="2400"/>
              <a:buFont typeface="Arial"/>
              <a:buNone/>
            </a:pPr>
            <a:r>
              <a:rPr lang="en-US" sz="3000" i="1" dirty="0"/>
              <a:t>					- </a:t>
            </a:r>
            <a:r>
              <a:rPr lang="en-US" sz="3000" dirty="0"/>
              <a:t>Donald R. Nelson, W. Neil 						Adger, and Katrina Brown</a:t>
            </a:r>
            <a:r>
              <a:rPr lang="en-US" sz="3000" baseline="30000" dirty="0"/>
              <a:t>7</a:t>
            </a:r>
            <a:endParaRPr sz="3000" baseline="30000" dirty="0"/>
          </a:p>
          <a:p>
            <a:pPr marL="0" marR="0" lvl="0" indent="0" rtl="0">
              <a:spcBef>
                <a:spcPts val="1080"/>
              </a:spcBef>
              <a:spcAft>
                <a:spcPts val="0"/>
              </a:spcAft>
              <a:buClr>
                <a:srgbClr val="262626"/>
              </a:buClr>
              <a:buSzPts val="2400"/>
              <a:buFont typeface="Arial"/>
              <a:buNone/>
            </a:pPr>
            <a:endParaRPr sz="2400" i="0" u="none" strike="noStrike" cap="none" dirty="0">
              <a:solidFill>
                <a:srgbClr val="262626"/>
              </a:solidFill>
            </a:endParaRPr>
          </a:p>
        </p:txBody>
      </p:sp>
      <p:sp>
        <p:nvSpPr>
          <p:cNvPr id="81" name="Google Shape;81;p14"/>
          <p:cNvSpPr txBox="1">
            <a:spLocks noGrp="1"/>
          </p:cNvSpPr>
          <p:nvPr>
            <p:ph type="title"/>
          </p:nvPr>
        </p:nvSpPr>
        <p:spPr>
          <a:xfrm>
            <a:off x="1038639" y="0"/>
            <a:ext cx="7687733" cy="991352"/>
          </a:xfrm>
          <a:prstGeom prst="rect">
            <a:avLst/>
          </a:prstGeom>
          <a:solidFill>
            <a:schemeClr val="dk1"/>
          </a:solidFill>
          <a:ln>
            <a:noFill/>
          </a:ln>
        </p:spPr>
        <p:txBody>
          <a:bodyPr spcFirstLastPara="1" wrap="square" lIns="274300" tIns="45700" rIns="91425" bIns="45700" anchor="ctr" anchorCtr="0">
            <a:noAutofit/>
          </a:bodyPr>
          <a:lstStyle/>
          <a:p>
            <a:pPr marL="0" marR="0" lvl="0" indent="0" algn="l" rtl="0">
              <a:spcBef>
                <a:spcPts val="0"/>
              </a:spcBef>
              <a:spcAft>
                <a:spcPts val="0"/>
              </a:spcAft>
              <a:buClr>
                <a:srgbClr val="EEB211"/>
              </a:buClr>
              <a:buSzPts val="2400"/>
              <a:buFont typeface="Calibri"/>
              <a:buNone/>
            </a:pPr>
            <a:r>
              <a:rPr lang="en-US" sz="2400" b="0" i="0" u="none" strike="noStrike" cap="none" dirty="0">
                <a:solidFill>
                  <a:srgbClr val="EEB211"/>
                </a:solidFill>
                <a:latin typeface="Calibri"/>
                <a:ea typeface="Calibri"/>
                <a:cs typeface="Calibri"/>
                <a:sym typeface="Calibri"/>
              </a:rPr>
              <a:t>WHY RESILIENCE? </a:t>
            </a:r>
            <a:endParaRPr sz="2400" b="0" i="0" u="none" strike="noStrike" cap="none" dirty="0">
              <a:solidFill>
                <a:srgbClr val="EEB211"/>
              </a:solidFill>
              <a:latin typeface="Calibri"/>
              <a:ea typeface="Calibri"/>
              <a:cs typeface="Calibri"/>
              <a:sym typeface="Calibri"/>
            </a:endParaRPr>
          </a:p>
        </p:txBody>
      </p:sp>
      <p:pic>
        <p:nvPicPr>
          <p:cNvPr id="5" name="officeArt object" descr="SLS-Teaching-Toolkit-Logo_Stacked (2).jpg">
            <a:extLst>
              <a:ext uri="{FF2B5EF4-FFF2-40B4-BE49-F238E27FC236}">
                <a16:creationId xmlns:a16="http://schemas.microsoft.com/office/drawing/2014/main" id="{EEFFC647-C50A-48CE-B9FB-E9984A77D242}"/>
              </a:ext>
            </a:extLst>
          </p:cNvPr>
          <p:cNvPicPr>
            <a:picLocks/>
          </p:cNvPicPr>
          <p:nvPr/>
        </p:nvPicPr>
        <p:blipFill>
          <a:blip r:embed="rId3"/>
          <a:stretch>
            <a:fillRect/>
          </a:stretch>
        </p:blipFill>
        <p:spPr>
          <a:xfrm>
            <a:off x="0" y="0"/>
            <a:ext cx="1038639" cy="991352"/>
          </a:xfrm>
          <a:prstGeom prst="rect">
            <a:avLst/>
          </a:prstGeom>
          <a:ln w="12700" cap="flat">
            <a:noFill/>
            <a:miter lim="400000"/>
          </a:ln>
          <a:effectLst/>
        </p:spPr>
      </p:pic>
    </p:spTree>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Mai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2632</TotalTime>
  <Words>1501</Words>
  <Application>Microsoft Macintosh PowerPoint</Application>
  <PresentationFormat>Widescreen</PresentationFormat>
  <Paragraphs>106</Paragraphs>
  <Slides>18</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Merriweather Sans</vt:lpstr>
      <vt:lpstr>Calibri</vt:lpstr>
      <vt:lpstr>Roboto Light</vt:lpstr>
      <vt:lpstr>Arial</vt:lpstr>
      <vt:lpstr>Lucida Grande</vt:lpstr>
      <vt:lpstr>1_Custom Design</vt:lpstr>
      <vt:lpstr>White Main</vt:lpstr>
      <vt:lpstr>INTRODUCTION TO  CLIMATE RESILIENCE  </vt:lpstr>
      <vt:lpstr>PowerPoint Presentation</vt:lpstr>
      <vt:lpstr>PowerPoint Presentation</vt:lpstr>
      <vt:lpstr>MULTIPLE DEFINITIONS OF RESILIENCE</vt:lpstr>
      <vt:lpstr>PowerPoint Presentation</vt:lpstr>
      <vt:lpstr>KEY CONCEPTS OF CLIMATE RESILIENCE</vt:lpstr>
      <vt:lpstr>WHY RESILIENCE? </vt:lpstr>
      <vt:lpstr>WHY RESILIENCE? </vt:lpstr>
      <vt:lpstr>WHY RESILIENCE? </vt:lpstr>
      <vt:lpstr>INTEGRATED SYSTEMS</vt:lpstr>
      <vt:lpstr>INTEGRATED SYSTEMS</vt:lpstr>
      <vt:lpstr>UNDERSTANDING VULNERABILITY</vt:lpstr>
      <vt:lpstr>WHAT IS ADAPTATION? </vt:lpstr>
      <vt:lpstr>WHAT IS ADAPTATION? </vt:lpstr>
      <vt:lpstr>EXAMPLES: HURRICANE KATRINA</vt:lpstr>
      <vt:lpstr>EXAMPLES: EVERGLADES</vt:lpstr>
      <vt:lpstr>REFERENCES</vt:lpstr>
      <vt:lpstr>Find more tools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INTO COMMUNITY HEALTH CONCEPTS</dc:title>
  <dc:creator>Bethany Jacobs</dc:creator>
  <cp:lastModifiedBy>Lapwood, Bonnie V</cp:lastModifiedBy>
  <cp:revision>99</cp:revision>
  <dcterms:modified xsi:type="dcterms:W3CDTF">2021-04-22T15:32:43Z</dcterms:modified>
</cp:coreProperties>
</file>