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5"/>
    <p:sldMasterId id="21474836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9144000"/>
  <p:notesSz cx="6858000" cy="9144000"/>
  <p:embeddedFontLst>
    <p:embeddedFont>
      <p:font typeface="Roboto Ligh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Raina Turn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0666391-A9E8-4CC6-9ADD-93AADB8C7A37}">
  <a:tblStyle styleId="{90666391-A9E8-4CC6-9ADD-93AADB8C7A3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26" Type="http://schemas.openxmlformats.org/officeDocument/2006/relationships/font" Target="fonts/RobotoLight-regular.fntdata"/><Relationship Id="rId25" Type="http://schemas.openxmlformats.org/officeDocument/2006/relationships/slide" Target="slides/slide18.xml"/><Relationship Id="rId28" Type="http://schemas.openxmlformats.org/officeDocument/2006/relationships/font" Target="fonts/RobotoLight-italic.fntdata"/><Relationship Id="rId27" Type="http://schemas.openxmlformats.org/officeDocument/2006/relationships/font" Target="fonts/RobotoLigh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Light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11-21T18:55:59.576">
    <p:pos x="135" y="545"/>
    <p:text>HABESHA's Urban Green Jobs Workforce Development Training program (HABESHA Works is only for urban agriculture not green infrastructure)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 of social capital in supporting more equitable development surrounding green infrastructure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02287486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6022874863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02337129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6023371296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725337" y="1557867"/>
            <a:ext cx="5096935" cy="223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  <a:defRPr b="1" cap="none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725337" y="4275668"/>
            <a:ext cx="5096935" cy="1202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6666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cap="none">
                <a:solidFill>
                  <a:srgbClr val="7F7F7F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7275729" y="5578505"/>
            <a:ext cx="1638027" cy="1841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8900" y="6045622"/>
            <a:ext cx="1435104" cy="8123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7410093" y="241547"/>
            <a:ext cx="1578635" cy="104667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3725337" y="1557867"/>
            <a:ext cx="5096935" cy="223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  <a:defRPr b="1" cap="none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725337" y="4275668"/>
            <a:ext cx="5096935" cy="1202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6666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cap="none">
                <a:solidFill>
                  <a:srgbClr val="7F7F7F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idx="1" type="body"/>
          </p:nvPr>
        </p:nvSpPr>
        <p:spPr>
          <a:xfrm>
            <a:off x="228601" y="1600207"/>
            <a:ext cx="8685155" cy="4621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solidFill>
                  <a:srgbClr val="262626"/>
                </a:solidFill>
              </a:defRPr>
            </a:lvl1pPr>
            <a:lvl2pPr indent="-314388" lvl="1" marL="914400" algn="l">
              <a:spcBef>
                <a:spcPts val="451"/>
              </a:spcBef>
              <a:spcAft>
                <a:spcPts val="0"/>
              </a:spcAft>
              <a:buClr>
                <a:srgbClr val="262626"/>
              </a:buClr>
              <a:buSzPts val="1351"/>
              <a:buChar char="•"/>
              <a:defRPr sz="1351">
                <a:solidFill>
                  <a:srgbClr val="262626"/>
                </a:solidFill>
              </a:defRPr>
            </a:lvl2pPr>
            <a:lvl3pPr indent="-323850" lvl="2" marL="1371600" algn="l">
              <a:spcBef>
                <a:spcPts val="451"/>
              </a:spcBef>
              <a:spcAft>
                <a:spcPts val="0"/>
              </a:spcAft>
              <a:buClr>
                <a:srgbClr val="262626"/>
              </a:buClr>
              <a:buSzPts val="1500"/>
              <a:buChar char="•"/>
              <a:defRPr sz="1500"/>
            </a:lvl3pPr>
            <a:lvl4pPr indent="-314388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1"/>
              <a:buChar char="–"/>
              <a:defRPr sz="1351"/>
            </a:lvl4pPr>
            <a:lvl5pPr indent="-314388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1"/>
              <a:buChar char="»"/>
              <a:defRPr sz="1351"/>
            </a:lvl5pPr>
            <a:lvl6pPr indent="-314388" lvl="5" marL="27432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1"/>
              <a:buChar char="•"/>
              <a:defRPr sz="1351"/>
            </a:lvl6pPr>
            <a:lvl7pPr indent="-314388" lvl="6" marL="32004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1"/>
              <a:buChar char="•"/>
              <a:defRPr sz="1351"/>
            </a:lvl7pPr>
            <a:lvl8pPr indent="-314388" lvl="7" marL="36576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1"/>
              <a:buChar char="•"/>
              <a:defRPr sz="1351"/>
            </a:lvl8pPr>
            <a:lvl9pPr indent="-314388" lvl="8" marL="41148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1"/>
              <a:buChar char="•"/>
              <a:defRPr sz="1351"/>
            </a:lvl9pPr>
          </a:lstStyle>
          <a:p/>
        </p:txBody>
      </p:sp>
      <p:sp>
        <p:nvSpPr>
          <p:cNvPr id="28" name="Google Shape;28;p5"/>
          <p:cNvSpPr txBox="1"/>
          <p:nvPr/>
        </p:nvSpPr>
        <p:spPr>
          <a:xfrm>
            <a:off x="164465" y="105261"/>
            <a:ext cx="59403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0" y="6366933"/>
            <a:ext cx="9144000" cy="49106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1" y="1413933"/>
            <a:ext cx="8873067" cy="47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/>
            </a:lvl1pPr>
            <a:lvl2pPr indent="-328612" lvl="1" marL="914400" algn="l">
              <a:spcBef>
                <a:spcPts val="451"/>
              </a:spcBef>
              <a:spcAft>
                <a:spcPts val="0"/>
              </a:spcAft>
              <a:buClr>
                <a:srgbClr val="262626"/>
              </a:buClr>
              <a:buSzPts val="1575"/>
              <a:buFont typeface="Merriweather Sans"/>
              <a:buChar char="•"/>
              <a:defRPr sz="1575"/>
            </a:lvl2pPr>
            <a:lvl3pPr indent="-328612" lvl="2" marL="1371600" algn="l">
              <a:spcBef>
                <a:spcPts val="451"/>
              </a:spcBef>
              <a:spcAft>
                <a:spcPts val="0"/>
              </a:spcAft>
              <a:buClr>
                <a:srgbClr val="262626"/>
              </a:buClr>
              <a:buSzPts val="1575"/>
              <a:buChar char="•"/>
              <a:defRPr sz="1575"/>
            </a:lvl3pPr>
            <a:lvl4pPr indent="-342900" lvl="3" marL="1828800" algn="l">
              <a:spcBef>
                <a:spcPts val="45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0" y="0"/>
            <a:ext cx="6867592" cy="991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-picture layout">
  <p:cSld name="4-picture layou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0" y="0"/>
            <a:ext cx="6867592" cy="991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7"/>
          <p:cNvSpPr/>
          <p:nvPr>
            <p:ph idx="2" type="pic"/>
          </p:nvPr>
        </p:nvSpPr>
        <p:spPr>
          <a:xfrm>
            <a:off x="254004" y="1371602"/>
            <a:ext cx="4216401" cy="2253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7"/>
          <p:cNvSpPr/>
          <p:nvPr>
            <p:ph idx="3" type="pic"/>
          </p:nvPr>
        </p:nvSpPr>
        <p:spPr>
          <a:xfrm>
            <a:off x="4656670" y="1371602"/>
            <a:ext cx="4207935" cy="2253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7"/>
          <p:cNvSpPr/>
          <p:nvPr>
            <p:ph idx="4" type="pic"/>
          </p:nvPr>
        </p:nvSpPr>
        <p:spPr>
          <a:xfrm>
            <a:off x="254004" y="3784603"/>
            <a:ext cx="4216401" cy="24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7"/>
          <p:cNvSpPr/>
          <p:nvPr>
            <p:ph idx="5" type="pic"/>
          </p:nvPr>
        </p:nvSpPr>
        <p:spPr>
          <a:xfrm>
            <a:off x="4656670" y="3784600"/>
            <a:ext cx="4207935" cy="24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-picture layout">
  <p:cSld name="9-picture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0" y="0"/>
            <a:ext cx="6867592" cy="991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8"/>
          <p:cNvSpPr/>
          <p:nvPr>
            <p:ph idx="2" type="pic"/>
          </p:nvPr>
        </p:nvSpPr>
        <p:spPr>
          <a:xfrm>
            <a:off x="262469" y="1329267"/>
            <a:ext cx="2751667" cy="14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8"/>
          <p:cNvSpPr/>
          <p:nvPr>
            <p:ph idx="3" type="pic"/>
          </p:nvPr>
        </p:nvSpPr>
        <p:spPr>
          <a:xfrm>
            <a:off x="6092776" y="1329267"/>
            <a:ext cx="2805693" cy="14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8"/>
          <p:cNvSpPr/>
          <p:nvPr>
            <p:ph idx="4" type="pic"/>
          </p:nvPr>
        </p:nvSpPr>
        <p:spPr>
          <a:xfrm>
            <a:off x="3132668" y="1329267"/>
            <a:ext cx="2870200" cy="14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8"/>
          <p:cNvSpPr/>
          <p:nvPr>
            <p:ph idx="5" type="pic"/>
          </p:nvPr>
        </p:nvSpPr>
        <p:spPr>
          <a:xfrm>
            <a:off x="262469" y="2946407"/>
            <a:ext cx="2751667" cy="1514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8"/>
          <p:cNvSpPr/>
          <p:nvPr>
            <p:ph idx="6" type="pic"/>
          </p:nvPr>
        </p:nvSpPr>
        <p:spPr>
          <a:xfrm>
            <a:off x="6092776" y="2946407"/>
            <a:ext cx="2805693" cy="1514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/>
          <p:nvPr>
            <p:ph idx="7" type="pic"/>
          </p:nvPr>
        </p:nvSpPr>
        <p:spPr>
          <a:xfrm>
            <a:off x="3132668" y="2946407"/>
            <a:ext cx="2870200" cy="1514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/>
          <p:nvPr>
            <p:ph idx="8" type="pic"/>
          </p:nvPr>
        </p:nvSpPr>
        <p:spPr>
          <a:xfrm>
            <a:off x="262469" y="4677839"/>
            <a:ext cx="2751667" cy="1507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/>
          <p:nvPr>
            <p:ph idx="9" type="pic"/>
          </p:nvPr>
        </p:nvSpPr>
        <p:spPr>
          <a:xfrm>
            <a:off x="6092779" y="4677839"/>
            <a:ext cx="2805692" cy="1507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/>
          <p:nvPr>
            <p:ph idx="13" type="pic"/>
          </p:nvPr>
        </p:nvSpPr>
        <p:spPr>
          <a:xfrm>
            <a:off x="3132668" y="4677839"/>
            <a:ext cx="2870200" cy="1507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1" y="274639"/>
            <a:ext cx="588605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" y="1363133"/>
            <a:ext cx="8924509" cy="483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274300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4578582" y="2192813"/>
            <a:ext cx="2085359" cy="806953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7374410" y="271908"/>
            <a:ext cx="1670919" cy="9648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7433613" y="6411764"/>
            <a:ext cx="1490899" cy="298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.xml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1445700" y="308830"/>
            <a:ext cx="7896776" cy="119628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wentieth Century"/>
              <a:buNone/>
            </a:pPr>
            <a:r>
              <a:rPr b="1" i="0" lang="en-US" sz="44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 Introduction 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wentieth Century"/>
              <a:buNone/>
            </a:pPr>
            <a:r>
              <a:rPr b="1" i="0" lang="en-US" sz="44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</a:t>
            </a:r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1522180" y="5588386"/>
            <a:ext cx="5900529" cy="11427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33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6" name="Google Shape;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1983" y="3717658"/>
            <a:ext cx="5136242" cy="18901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7222" y="1697664"/>
            <a:ext cx="4605764" cy="211404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9039" y="6118305"/>
            <a:ext cx="2613545" cy="65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79745" y="4061115"/>
            <a:ext cx="2889203" cy="1327424"/>
          </a:xfrm>
          <a:prstGeom prst="wedgeRoundRectCallout">
            <a:avLst>
              <a:gd fmla="val 97804" name="adj1"/>
              <a:gd fmla="val -198547" name="adj2"/>
              <a:gd fmla="val 16667" name="adj3"/>
            </a:avLst>
          </a:prstGeom>
          <a:solidFill>
            <a:srgbClr val="C2D59B"/>
          </a:solidFill>
          <a:ln cap="flat" cmpd="sng" w="3810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Environmental justice threats such as flooding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create a need for green infrastructure.</a:t>
            </a:r>
            <a:endParaRPr sz="1200">
              <a:solidFill>
                <a:srgbClr val="7F7F7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3375837" y="4422046"/>
            <a:ext cx="5661838" cy="2249884"/>
          </a:xfrm>
          <a:prstGeom prst="wedgeRoundRectCallout">
            <a:avLst>
              <a:gd fmla="val -18733" name="adj1"/>
              <a:gd fmla="val -152357" name="adj2"/>
              <a:gd fmla="val 16667" name="adj3"/>
            </a:avLst>
          </a:prstGeom>
          <a:solidFill>
            <a:srgbClr val="C2D59B"/>
          </a:solidFill>
          <a:ln cap="flat" cmpd="sng" w="3810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shapes environment and health qualities by addressing environmental justice goals of: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Protection from environmental pollution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Right to live in and enjoy a clean and healthful environment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Equitable distribution of environmental benefits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Equal protection and meaningful involvement of all people </a:t>
            </a:r>
            <a:r>
              <a:rPr lang="en-US" sz="11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(Agyeman and Evans, 2003, and Commonwealth of Massachusetts, 2002)</a:t>
            </a: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834895" y="1613354"/>
            <a:ext cx="3221661" cy="976911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</a:t>
            </a: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multifunctional, interconnected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networks of greenspace</a:t>
            </a:r>
            <a:endParaRPr b="1" i="1" sz="2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5436087" y="1712159"/>
            <a:ext cx="1870951" cy="713163"/>
          </a:xfrm>
          <a:prstGeom prst="roundRect">
            <a:avLst>
              <a:gd fmla="val 16667" name="adj"/>
            </a:avLst>
          </a:prstGeom>
          <a:solidFill>
            <a:srgbClr val="4F61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 + Health</a:t>
            </a:r>
            <a:endParaRPr/>
          </a:p>
        </p:txBody>
      </p:sp>
      <p:cxnSp>
        <p:nvCxnSpPr>
          <p:cNvPr id="141" name="Google Shape;141;p18"/>
          <p:cNvCxnSpPr/>
          <p:nvPr/>
        </p:nvCxnSpPr>
        <p:spPr>
          <a:xfrm rot="10800000">
            <a:off x="4270705" y="1982969"/>
            <a:ext cx="975346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42" name="Google Shape;142;p18"/>
          <p:cNvCxnSpPr/>
          <p:nvPr/>
        </p:nvCxnSpPr>
        <p:spPr>
          <a:xfrm>
            <a:off x="4752754" y="2193310"/>
            <a:ext cx="0" cy="48077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43" name="Google Shape;143;p18"/>
          <p:cNvSpPr/>
          <p:nvPr/>
        </p:nvSpPr>
        <p:spPr>
          <a:xfrm>
            <a:off x="2652745" y="2856901"/>
            <a:ext cx="4364353" cy="643938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Impact on Community Empowerment, Quality of Life, and Wellness</a:t>
            </a:r>
            <a:endParaRPr/>
          </a:p>
        </p:txBody>
      </p:sp>
      <p:sp>
        <p:nvSpPr>
          <p:cNvPr id="144" name="Google Shape;144;p18"/>
          <p:cNvSpPr txBox="1"/>
          <p:nvPr/>
        </p:nvSpPr>
        <p:spPr>
          <a:xfrm>
            <a:off x="2169061" y="589800"/>
            <a:ext cx="4965982" cy="64393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Environment/ Health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3765617" y="4074029"/>
            <a:ext cx="5298640" cy="2725492"/>
          </a:xfrm>
          <a:prstGeom prst="wedgeRoundRectCallout">
            <a:avLst>
              <a:gd fmla="val -25427" name="adj1"/>
              <a:gd fmla="val -120082" name="adj2"/>
              <a:gd fmla="val 16667" name="adj3"/>
            </a:avLst>
          </a:prstGeom>
          <a:solidFill>
            <a:srgbClr val="F2DADA"/>
          </a:solidFill>
          <a:ln cap="flat" cmpd="sng" w="38100">
            <a:solidFill>
              <a:srgbClr val="63242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can </a:t>
            </a:r>
            <a:r>
              <a:rPr b="1"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support local economic development </a:t>
            </a: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by: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Attracting workers and employers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Providing opportunities for food production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Creating green jobs </a:t>
            </a:r>
            <a:r>
              <a:rPr b="0" i="0" lang="en-US" sz="1000" u="none" cap="none" strike="noStrike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(Daniels, 2008)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It may also </a:t>
            </a:r>
            <a:r>
              <a:rPr b="1"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drive increases in housing values and costs</a:t>
            </a: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leading to displacement of residents and </a:t>
            </a:r>
            <a:r>
              <a:rPr i="1"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environmental gentrification</a:t>
            </a: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</a:t>
            </a:r>
            <a:r>
              <a:rPr lang="en-US" sz="10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(Dooling, 2008, Wolch, Byrne, and Newell, 2014)</a:t>
            </a:r>
            <a:endParaRPr sz="10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79743" y="4087055"/>
            <a:ext cx="3466215" cy="1610741"/>
          </a:xfrm>
          <a:prstGeom prst="wedgeRoundRectCallout">
            <a:avLst>
              <a:gd fmla="val 72521" name="adj1"/>
              <a:gd fmla="val -169278" name="adj2"/>
              <a:gd fmla="val 16667" name="adj3"/>
            </a:avLst>
          </a:prstGeom>
          <a:solidFill>
            <a:srgbClr val="F2DADA"/>
          </a:solidFill>
          <a:ln cap="flat" cmpd="sng" w="38100">
            <a:solidFill>
              <a:srgbClr val="63242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Communities may invest in green infrastructure to </a:t>
            </a:r>
            <a:r>
              <a:rPr b="1" lang="en-US" sz="20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support economic development in neighborhoods that have experienced disinvestment.</a:t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759181" y="1573203"/>
            <a:ext cx="3261420" cy="937867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</a:t>
            </a: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multifunctional, interconnected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networks of greenspace</a:t>
            </a:r>
            <a:endParaRPr b="1" i="1" sz="2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5302125" y="1650727"/>
            <a:ext cx="3261420" cy="727857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Housing 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Economic Development</a:t>
            </a:r>
            <a:endParaRPr/>
          </a:p>
        </p:txBody>
      </p:sp>
      <p:cxnSp>
        <p:nvCxnSpPr>
          <p:cNvPr id="153" name="Google Shape;153;p19"/>
          <p:cNvCxnSpPr/>
          <p:nvPr/>
        </p:nvCxnSpPr>
        <p:spPr>
          <a:xfrm rot="10800000">
            <a:off x="4226442" y="2042137"/>
            <a:ext cx="936012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4" name="Google Shape;154;p19"/>
          <p:cNvCxnSpPr/>
          <p:nvPr/>
        </p:nvCxnSpPr>
        <p:spPr>
          <a:xfrm>
            <a:off x="4691771" y="2270051"/>
            <a:ext cx="0" cy="56724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55" name="Google Shape;155;p19"/>
          <p:cNvSpPr/>
          <p:nvPr/>
        </p:nvSpPr>
        <p:spPr>
          <a:xfrm>
            <a:off x="2687945" y="2969384"/>
            <a:ext cx="4364353" cy="646331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Impact on Community Empowerment, Quality of Life, and Wellness</a:t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1382651" y="610207"/>
            <a:ext cx="6974940" cy="64393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and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Housing/ Economic Development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/>
          <p:nvPr/>
        </p:nvSpPr>
        <p:spPr>
          <a:xfrm>
            <a:off x="3453196" y="3384339"/>
            <a:ext cx="5589795" cy="3312635"/>
          </a:xfrm>
          <a:prstGeom prst="wedgeRoundRectCallout">
            <a:avLst>
              <a:gd fmla="val -17352" name="adj1"/>
              <a:gd fmla="val -102984" name="adj2"/>
              <a:gd fmla="val 16667" name="adj3"/>
            </a:avLst>
          </a:prstGeom>
          <a:solidFill>
            <a:srgbClr val="C5D8F1"/>
          </a:solidFill>
          <a:ln cap="flat" cmpd="sng" w="38100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can: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Provide social and recreational opportunities</a:t>
            </a:r>
            <a:r>
              <a:rPr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experience with nature, educational opportunities, and cultural experiences </a:t>
            </a:r>
            <a:r>
              <a:rPr lang="en-US" sz="9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(Ahern, 2007)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Attract a variety of stakeholders </a:t>
            </a:r>
            <a:r>
              <a:rPr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 planning processes </a:t>
            </a:r>
            <a:r>
              <a:rPr lang="en-US" sz="9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(Rouse and Bunster-Ossa, 2013)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Empower communities through collaborative planning</a:t>
            </a:r>
            <a:r>
              <a:rPr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for project design and implementation </a:t>
            </a:r>
            <a:r>
              <a:rPr lang="en-US" sz="9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(Wilker and Rymsa-Fitschen, 2016)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Catalyze advocacy </a:t>
            </a:r>
            <a:r>
              <a:rPr lang="en-US" sz="18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around environmental justice and housing affordability </a:t>
            </a:r>
            <a:r>
              <a:rPr lang="en-US" sz="9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(Anguelovski, 2015)</a:t>
            </a: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101008" y="4015506"/>
            <a:ext cx="3165115" cy="1183815"/>
          </a:xfrm>
          <a:prstGeom prst="wedgeRoundRectCallout">
            <a:avLst>
              <a:gd fmla="val 91780" name="adj1"/>
              <a:gd fmla="val -248248" name="adj2"/>
              <a:gd fmla="val 16667" name="adj3"/>
            </a:avLst>
          </a:prstGeom>
          <a:solidFill>
            <a:srgbClr val="C5D8F1"/>
          </a:solidFill>
          <a:ln cap="flat" cmpd="sng" w="38100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engagement </a:t>
            </a:r>
            <a:r>
              <a:rPr lang="en-US" sz="2000">
                <a:solidFill>
                  <a:srgbClr val="0F243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shapes green infrastructure projects and their outcomes </a:t>
            </a:r>
            <a:r>
              <a:rPr lang="en-US" sz="10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(Fisch, 2019)</a:t>
            </a:r>
            <a:endParaRPr/>
          </a:p>
        </p:txBody>
      </p:sp>
      <p:cxnSp>
        <p:nvCxnSpPr>
          <p:cNvPr id="163" name="Google Shape;163;p20"/>
          <p:cNvCxnSpPr/>
          <p:nvPr/>
        </p:nvCxnSpPr>
        <p:spPr>
          <a:xfrm>
            <a:off x="4300870" y="1494179"/>
            <a:ext cx="1045695" cy="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64" name="Google Shape;164;p20"/>
          <p:cNvCxnSpPr/>
          <p:nvPr/>
        </p:nvCxnSpPr>
        <p:spPr>
          <a:xfrm>
            <a:off x="4823717" y="1651964"/>
            <a:ext cx="0" cy="464023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65" name="Google Shape;165;p20"/>
          <p:cNvSpPr/>
          <p:nvPr/>
        </p:nvSpPr>
        <p:spPr>
          <a:xfrm>
            <a:off x="2828826" y="2236438"/>
            <a:ext cx="4364353" cy="646328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Impact on Community Empowerment, Quality of Life, and Wellness</a:t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858462" y="1044251"/>
            <a:ext cx="3266124" cy="918059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</a:t>
            </a: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multifunctional, interconnected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networks of greenspace</a:t>
            </a:r>
            <a:endParaRPr b="1" i="1" sz="2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553914" y="1171015"/>
            <a:ext cx="1748122" cy="646329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Social + Community</a:t>
            </a: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842839" y="117087"/>
            <a:ext cx="7458321" cy="64393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and Community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156296" y="80032"/>
            <a:ext cx="598208" cy="6697936"/>
          </a:xfrm>
          <a:prstGeom prst="roundRect">
            <a:avLst>
              <a:gd fmla="val 16667" name="adj"/>
            </a:avLst>
          </a:prstGeom>
          <a:solidFill>
            <a:srgbClr val="205867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/>
        </p:nvSpPr>
        <p:spPr>
          <a:xfrm rot="-5400000">
            <a:off x="-2864387" y="3159091"/>
            <a:ext cx="6639532" cy="5398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Political Context; Race and Income</a:t>
            </a: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1013286" y="3147557"/>
            <a:ext cx="7974418" cy="2992944"/>
          </a:xfrm>
          <a:prstGeom prst="wedgeRoundRectCallout">
            <a:avLst>
              <a:gd fmla="val -55470" name="adj1"/>
              <a:gd fmla="val -19665" name="adj2"/>
              <a:gd fmla="val 16667" name="adj3"/>
            </a:avLst>
          </a:prstGeom>
          <a:solidFill>
            <a:srgbClr val="DAEEF3"/>
          </a:solidFill>
          <a:ln cap="flat" cmpd="sng" w="38100">
            <a:solidFill>
              <a:srgbClr val="20586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 </a:t>
            </a:r>
            <a:r>
              <a:rPr b="1"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broader political context </a:t>
            </a: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 which green infrastructure is implemented in communities shapes projects’ economic and social outcomes. This includes aspects such as: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Affordable housing policies, programs, and funding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benefits programs, such as workforce training and local hiring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Standards for community engagement and participation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Number and connectedness of institutions focused on equitable development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Supportive political contexts are important for ensuring projects benefit communities</a:t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1321805" y="1542518"/>
            <a:ext cx="4528001" cy="1248528"/>
          </a:xfrm>
          <a:prstGeom prst="wedgeRoundRectCallout">
            <a:avLst>
              <a:gd fmla="val -64426" name="adj1"/>
              <a:gd fmla="val 16184" name="adj2"/>
              <a:gd fmla="val 16667" name="adj3"/>
            </a:avLst>
          </a:prstGeom>
          <a:solidFill>
            <a:srgbClr val="DAEEF3"/>
          </a:solidFill>
          <a:ln cap="flat" cmpd="sng" w="38100">
            <a:solidFill>
              <a:srgbClr val="20586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Issues of </a:t>
            </a:r>
            <a:r>
              <a:rPr b="1"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race and income </a:t>
            </a:r>
            <a:r>
              <a:rPr lang="en-US" sz="1800">
                <a:solidFill>
                  <a:srgbClr val="20586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shape how investments in green infrastructure impact communities (e.g., lower-income communities are more vulnerable to displacement)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1113969" y="128774"/>
            <a:ext cx="7458321" cy="64393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Contexts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/>
          <p:nvPr/>
        </p:nvSpPr>
        <p:spPr>
          <a:xfrm>
            <a:off x="0" y="0"/>
            <a:ext cx="91812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1119127" y="768585"/>
            <a:ext cx="7868577" cy="4601376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38100">
            <a:solidFill>
              <a:srgbClr val="76923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3036627" y="2257898"/>
            <a:ext cx="3754013" cy="1319321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</a:t>
            </a: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multifunctional, interconnected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networks of greenspace</a:t>
            </a:r>
            <a:endParaRPr b="1" i="1" sz="2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1398894" y="4293043"/>
            <a:ext cx="2093061" cy="890816"/>
          </a:xfrm>
          <a:prstGeom prst="roundRect">
            <a:avLst>
              <a:gd fmla="val 16667" name="adj"/>
            </a:avLst>
          </a:prstGeom>
          <a:solidFill>
            <a:srgbClr val="4F61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 + Health</a:t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>
            <a:off x="5335647" y="4325858"/>
            <a:ext cx="3261420" cy="890816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Housing 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Economic Development</a:t>
            </a:r>
            <a:endParaRPr/>
          </a:p>
        </p:txBody>
      </p:sp>
      <p:cxnSp>
        <p:nvCxnSpPr>
          <p:cNvPr id="187" name="Google Shape;187;p22"/>
          <p:cNvCxnSpPr/>
          <p:nvPr/>
        </p:nvCxnSpPr>
        <p:spPr>
          <a:xfrm>
            <a:off x="4913632" y="1644598"/>
            <a:ext cx="0" cy="545593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88" name="Google Shape;188;p22"/>
          <p:cNvCxnSpPr/>
          <p:nvPr/>
        </p:nvCxnSpPr>
        <p:spPr>
          <a:xfrm flipH="1">
            <a:off x="2687727" y="3774432"/>
            <a:ext cx="348900" cy="45903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89" name="Google Shape;189;p22"/>
          <p:cNvCxnSpPr/>
          <p:nvPr/>
        </p:nvCxnSpPr>
        <p:spPr>
          <a:xfrm rot="10800000">
            <a:off x="6966357" y="3774432"/>
            <a:ext cx="313892" cy="447649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90" name="Google Shape;190;p22"/>
          <p:cNvCxnSpPr/>
          <p:nvPr/>
        </p:nvCxnSpPr>
        <p:spPr>
          <a:xfrm>
            <a:off x="4696379" y="5369961"/>
            <a:ext cx="0" cy="464023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91" name="Google Shape;191;p22"/>
          <p:cNvSpPr/>
          <p:nvPr/>
        </p:nvSpPr>
        <p:spPr>
          <a:xfrm>
            <a:off x="2384791" y="5888572"/>
            <a:ext cx="4364353" cy="890816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Impact on Community Empowerment, Quality of Life, and Wellness</a:t>
            </a:r>
            <a:endParaRPr/>
          </a:p>
        </p:txBody>
      </p:sp>
      <p:sp>
        <p:nvSpPr>
          <p:cNvPr id="192" name="Google Shape;192;p22"/>
          <p:cNvSpPr/>
          <p:nvPr/>
        </p:nvSpPr>
        <p:spPr>
          <a:xfrm>
            <a:off x="3962024" y="854160"/>
            <a:ext cx="1903217" cy="741166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Social + Community</a:t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>
            <a:off x="156296" y="80032"/>
            <a:ext cx="598208" cy="6697936"/>
          </a:xfrm>
          <a:prstGeom prst="roundRect">
            <a:avLst>
              <a:gd fmla="val 16667" name="adj"/>
            </a:avLst>
          </a:prstGeom>
          <a:solidFill>
            <a:srgbClr val="205867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 txBox="1"/>
          <p:nvPr/>
        </p:nvSpPr>
        <p:spPr>
          <a:xfrm rot="-5400000">
            <a:off x="-2864387" y="3159091"/>
            <a:ext cx="6639532" cy="5398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Political Context; Race and Income</a:t>
            </a:r>
            <a:endParaRPr/>
          </a:p>
        </p:txBody>
      </p:sp>
      <p:sp>
        <p:nvSpPr>
          <p:cNvPr id="195" name="Google Shape;195;p22"/>
          <p:cNvSpPr txBox="1"/>
          <p:nvPr/>
        </p:nvSpPr>
        <p:spPr>
          <a:xfrm>
            <a:off x="981165" y="72436"/>
            <a:ext cx="81445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Conceptual Model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idx="1" type="body"/>
          </p:nvPr>
        </p:nvSpPr>
        <p:spPr>
          <a:xfrm>
            <a:off x="215314" y="866553"/>
            <a:ext cx="8713371" cy="3191494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jobs training initiative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that teaches basic skills in urban organic agriculture, agro-business development, and green infrastructure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Objectives:</a:t>
            </a:r>
            <a:endParaRPr/>
          </a:p>
          <a:p>
            <a:pPr indent="-342900" lvl="1" marL="692641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b="1"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Skills and professional development training </a:t>
            </a: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 sustainable agriculture and green infrastructure for young adults</a:t>
            </a:r>
            <a:endParaRPr/>
          </a:p>
          <a:p>
            <a:pPr indent="-342900" lvl="1" marL="692641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b="1"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Community-based approach to health disparities </a:t>
            </a: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by training individuals to produce and distribute organically grown vegetables and implement green infrastructure</a:t>
            </a:r>
            <a:endParaRPr/>
          </a:p>
          <a:p>
            <a:pPr indent="-342900" lvl="1" marL="692641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Economic development model that </a:t>
            </a:r>
            <a:r>
              <a:rPr b="1"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creates social entrepreneurship opportunities </a:t>
            </a: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for participants to continue utilizing their training</a:t>
            </a:r>
            <a:endParaRPr/>
          </a:p>
        </p:txBody>
      </p:sp>
      <p:sp>
        <p:nvSpPr>
          <p:cNvPr id="201" name="Google Shape;201;p23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320750" y="124048"/>
            <a:ext cx="7940748" cy="65500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 Atlanta Example: HABESHA Works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201944" y="6608134"/>
            <a:ext cx="61510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Images: HABESHA Works 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 b="0" l="0" r="15778" t="0"/>
          <a:stretch/>
        </p:blipFill>
        <p:spPr>
          <a:xfrm>
            <a:off x="3110377" y="4244116"/>
            <a:ext cx="2979770" cy="235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 b="0" l="17048" r="6039" t="0"/>
          <a:stretch/>
        </p:blipFill>
        <p:spPr>
          <a:xfrm>
            <a:off x="6201519" y="4244116"/>
            <a:ext cx="2721151" cy="235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6">
            <a:alphaModFix/>
          </a:blip>
          <a:srcRect b="0" l="14573" r="7215" t="0"/>
          <a:stretch/>
        </p:blipFill>
        <p:spPr>
          <a:xfrm>
            <a:off x="221330" y="4244116"/>
            <a:ext cx="2777676" cy="236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373913" y="195026"/>
            <a:ext cx="7940748" cy="655008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Portland’s ‘Living Cully’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201944" y="6608134"/>
            <a:ext cx="61510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Images: Living Cully </a:t>
            </a:r>
            <a:endParaRPr/>
          </a:p>
        </p:txBody>
      </p:sp>
      <p:sp>
        <p:nvSpPr>
          <p:cNvPr id="214" name="Google Shape;214;p24"/>
          <p:cNvSpPr txBox="1"/>
          <p:nvPr>
            <p:ph idx="1" type="body"/>
          </p:nvPr>
        </p:nvSpPr>
        <p:spPr>
          <a:xfrm>
            <a:off x="229661" y="1026683"/>
            <a:ext cx="5859615" cy="5532555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robust network of community organizations and resident leaders that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reinterprets sustainability as an anti-poverty strategy 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Concentrates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environmental investments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 the neighborhood scale and combines them with traditional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development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resources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Projects include:</a:t>
            </a:r>
            <a:endParaRPr/>
          </a:p>
          <a:p>
            <a:pPr indent="-342900" lvl="1" marL="692641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Development of a new park from a former landfill site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wayfinding/ signage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Environmental education for youth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leadership and capacity building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Local hiring/ workforce training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Affordable housing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Home retrofits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Transportation advocacy</a:t>
            </a:r>
            <a:endParaRPr/>
          </a:p>
          <a:p>
            <a:pPr indent="-342900" lvl="1" marL="69264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1551"/>
              <a:buFont typeface="Arial"/>
              <a:buChar char="•"/>
            </a:pPr>
            <a:r>
              <a:rPr lang="en-US" sz="1551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Community energy plan</a:t>
            </a:r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6196" y="130932"/>
            <a:ext cx="1547702" cy="78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2691" y="1001486"/>
            <a:ext cx="2834712" cy="272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187" y="3730183"/>
            <a:ext cx="2719720" cy="2829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320750" y="-85247"/>
            <a:ext cx="7940748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Greenville, SC’s Unity Park</a:t>
            </a:r>
            <a:endParaRPr/>
          </a:p>
        </p:txBody>
      </p:sp>
      <p:sp>
        <p:nvSpPr>
          <p:cNvPr id="224" name="Google Shape;224;p25"/>
          <p:cNvSpPr txBox="1"/>
          <p:nvPr/>
        </p:nvSpPr>
        <p:spPr>
          <a:xfrm>
            <a:off x="201944" y="6608134"/>
            <a:ext cx="61510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Images:  Next City, Greenville News </a:t>
            </a:r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215314" y="947593"/>
            <a:ext cx="8713371" cy="3322255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Constructed at the site of a formerly segregated park as a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symbol of inclusivity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 around the park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earmarked for affordable housing (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overseen by the Greenville Housing Fund) with the goal of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limiting gentrification and displacement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Collaboration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with the Southernside neighborhood association and other stakeholders with interest in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keeping the area diverse and inclusive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 area’s history will be incorporated through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interpretive signage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telling the story of the once-segregated park</a:t>
            </a:r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3">
            <a:alphaModFix/>
          </a:blip>
          <a:srcRect b="0" l="0" r="0" t="31499"/>
          <a:stretch/>
        </p:blipFill>
        <p:spPr>
          <a:xfrm>
            <a:off x="215314" y="4385192"/>
            <a:ext cx="5834612" cy="22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9926" y="4396807"/>
            <a:ext cx="2926366" cy="221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/>
          <p:nvPr/>
        </p:nvSpPr>
        <p:spPr>
          <a:xfrm>
            <a:off x="168350" y="669850"/>
            <a:ext cx="8713371" cy="5491718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Agyeman, J. (2013).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Introducing just sustainabilities: Policy, Planning, and Practice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Zed books.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Agyeman, J., Bullard, R. D., &amp; Evans, B. (Eds.). (2003).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Just sustainabilities: Development in an unequal world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MIT press.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Ahern, J. (2007). Green infrastructure for cities: the spatial dimension. In. In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Cities of the future: Towards integrated sustainable water and landscape management. IWA Publishing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Anguelovski, I. (2015). From Toxic Sites to Parks as (Green) LULUs? New Challenges of Inequity, Privilege, Gentrification, and Exclusion for Urban Environmental Justice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Journal of Planning Literature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0885412215610491.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Beatley, T. (2011).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Biophilic cities: integrating nature into urban design and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Island Press.</a:t>
            </a: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Benedict, M. A., McMahon, E. T. (2006).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infrastructure: Linking landscapes and communities.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Washington, DC: Island Press.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Chawla, L. (2015). Benefits of nature contact for children.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CPL bibliography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30(4), 433-452.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Chiesura, A. (2004). The role of urban parks for the sustainable city.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68(1), 129-138.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Commonwealth of Massachusetts. (2002). Environmental justice policy. State House, Boston, MA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Conine, A., Xiang, W. N., Young, J., &amp; Whitley, D. (2004). Planning for multi-purpose greenways in Concord, North Carolina.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68(2), 271-287.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Daniels, T. (2008). Taking the initiative: why cities are greening now. In Birch, E. L., &amp; Wachter, S. M. (2008).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Growing greener cities: Urban sustainability in the twenty-first century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Philadelphia: University of Pennsylvania Press.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Dooling, S. (2008). Ecological gentrification: Re-negotiating justice in the city. Critical Planning, 15, 40-57.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Fisch, J. (2019). Does green infrastructure promote equitable development? The mediating role of social capital in shaping impacts.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Forman, R. T. (2008).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Urban regions: ecology and planning beyond the city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Cambridge University Press.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Gill, S. E., Handley, J. F., Ennos, A. R., &amp; Pauleit, S. (2007). Adapting cities for climate change: the role of the green infrastructure.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Built environment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33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(1), 115-133.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Hoyer, J., Dickhaut, W., Kronawitter, L., &amp; Weber, B. (2011).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Water sensitive urban design: principles and inspiration for sustainable stormwater management in the city of the future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Hamburg, Germany: Jovis.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Norton, B. A., Coutts, A. M., Livesley, S. J., Harris, R. J., Hunter, A. M., &amp; Williams, N. S. (2015). Planning for cooler cities: A framework to prioritise green infrastructure to mitigate high temperatures in urban landscapes.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134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127-138.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Rouse, D. C., &amp; Bunster-Ossa, I. F. (2013).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infrastructure: a landscape approach 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(No. 571).</a:t>
            </a: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Schilling, J., &amp; Logan, J. (2008). Greening the rust belt: A green infrastructure model for right sizing America's shrinking cities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Journal of the American Planning Association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74(4), 451-466.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Stone Jr, B. (2012).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 city and the coming climate: climate change in the places we live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Cambridge University Press.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Tzoulas, K., Korpela, K., Venn, S., Yli-Pelkonen, V., Kaźmierczak, A., Niemela, J., &amp; James, P. (2007). Promoting ecosystem and human health in urban areas using Green Infrastructure: A literature review.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81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(3), 167-178.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Vandermeulen, V., Verspecht, A., Vermeire, B., Van Huylenbroeck, G., &amp; Gellynck, X. (2011). The use of economic valuation to create public support for green infrastructure investments in urban areas.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103(2), 198-206.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Wilker, J., Rusche, K., &amp; Rymsa-Fitschen, C. (2016). Improving participation in green infrastructure planning. 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Planning Practice &amp; Research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31(3), 229-249.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Wolch, J. R., Byrne, J., &amp; Newell, J. P. (2014). Urban green space, public health, and environmental justice: The challenge of making cities ‘just green enough’.</a:t>
            </a:r>
            <a:r>
              <a:rPr i="1"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Landscape and Urban Planning</a:t>
            </a:r>
            <a: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 125, 234-244.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700"/>
              <a:buFont typeface="Arial"/>
              <a:buNone/>
            </a:pPr>
            <a:br>
              <a:rPr lang="en-US" sz="7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7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References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168350" y="1779700"/>
            <a:ext cx="8408400" cy="4382700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You see three big “post-its” on the wall of this classroom- labelled, “Examples of Green Infrastructure,” “Examples of Equality” and “Examples of Equity.” Please use the (little!) post-it notes provided to you to write an example of each (to the best of your ability!). Then stick them on on the appropriate (big) post-it note.  As you write, think about how these three concepts are connected. </a:t>
            </a:r>
            <a:endParaRPr sz="30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4" name="Google Shape;64;p10"/>
          <p:cNvSpPr txBox="1"/>
          <p:nvPr/>
        </p:nvSpPr>
        <p:spPr>
          <a:xfrm>
            <a:off x="89650" y="142628"/>
            <a:ext cx="68568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Initial Activity: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168350" y="979822"/>
            <a:ext cx="4920300" cy="5303100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interconnected, multifunctional network of greenspace and natural areas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that shapes and is shaped by communities’ environmental, economic, social, and health qualities</a:t>
            </a:r>
            <a:endParaRPr/>
          </a:p>
          <a:p>
            <a:pPr indent="-285750" lvl="0" marL="28575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May refer to a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wide array of natural features, engineered structures, or managed interconnected networks of green space and their associated ecosystem services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including:</a:t>
            </a:r>
            <a:endParaRPr/>
          </a:p>
          <a:p>
            <a:pPr indent="-285750" lvl="1" marL="635491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Parks</a:t>
            </a:r>
            <a:endParaRPr/>
          </a:p>
          <a:p>
            <a:pPr indent="-285750" lvl="1" marL="63549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2000"/>
              <a:buChar char="•"/>
            </a:pPr>
            <a:r>
              <a:rPr b="1" lang="en-US" sz="2000">
                <a:solidFill>
                  <a:srgbClr val="4F6128"/>
                </a:solidFill>
                <a:highlight>
                  <a:srgbClr val="FFFF00"/>
                </a:highlight>
                <a:latin typeface="Twentieth Century"/>
                <a:ea typeface="Twentieth Century"/>
                <a:cs typeface="Twentieth Century"/>
                <a:sym typeface="Twentieth Century"/>
              </a:rPr>
              <a:t>Stormwater management features</a:t>
            </a:r>
            <a:endParaRPr b="1">
              <a:highlight>
                <a:srgbClr val="FFFF00"/>
              </a:highlight>
            </a:endParaRPr>
          </a:p>
          <a:p>
            <a:pPr indent="-285750" lvl="1" marL="63549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Greenways and trails</a:t>
            </a:r>
            <a:endParaRPr/>
          </a:p>
          <a:p>
            <a:pPr indent="-285750" lvl="1" marL="63549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streets</a:t>
            </a:r>
            <a:endParaRPr/>
          </a:p>
          <a:p>
            <a:pPr indent="-285750" lvl="1" marL="635491" rtl="0" algn="l">
              <a:spcBef>
                <a:spcPts val="6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Watershed restoration projects</a:t>
            </a:r>
            <a:endParaRPr/>
          </a:p>
        </p:txBody>
      </p:sp>
      <p:sp>
        <p:nvSpPr>
          <p:cNvPr id="70" name="Google Shape;70;p11"/>
          <p:cNvSpPr txBox="1"/>
          <p:nvPr/>
        </p:nvSpPr>
        <p:spPr>
          <a:xfrm>
            <a:off x="168350" y="-237647"/>
            <a:ext cx="68568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Defining Green Infrastructure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270" y="1236338"/>
            <a:ext cx="3859619" cy="479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/>
        </p:nvSpPr>
        <p:spPr>
          <a:xfrm>
            <a:off x="5172331" y="6027263"/>
            <a:ext cx="3319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Image: Park Pride, Proctor Creek North Avenue Green Infrastructure Vision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idx="1" type="body"/>
          </p:nvPr>
        </p:nvSpPr>
        <p:spPr>
          <a:xfrm>
            <a:off x="257845" y="1057274"/>
            <a:ext cx="6435351" cy="2308583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400"/>
              <a:buNone/>
            </a:pPr>
            <a:r>
              <a:rPr i="1" lang="en-US" sz="24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"If we think the stormwater and green infrastructure concerns are just about the blue and the green, we have sadly missed the mark.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400"/>
              <a:buNone/>
            </a:pPr>
            <a:r>
              <a:rPr b="1" i="1" lang="en-US" sz="24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These issues must be people-centered.</a:t>
            </a:r>
            <a:r>
              <a:rPr i="1" lang="en-US" sz="24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100"/>
              <a:buNone/>
            </a:pPr>
            <a:r>
              <a:rPr lang="en-US" sz="21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-Proctor Creek Watershed Resident</a:t>
            </a:r>
            <a:endParaRPr/>
          </a:p>
        </p:txBody>
      </p:sp>
      <p:sp>
        <p:nvSpPr>
          <p:cNvPr id="78" name="Google Shape;78;p12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320750" y="-852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Defining Green Infrastructure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180" y="3546732"/>
            <a:ext cx="5453284" cy="299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085" y="3433754"/>
            <a:ext cx="2791070" cy="334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2648" y="1721575"/>
            <a:ext cx="2106892" cy="166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5596" y="90930"/>
            <a:ext cx="2103944" cy="20366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201944" y="6608134"/>
            <a:ext cx="61510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Images: Greening Youth Foundation, West Atlanta Watershed Alliance, Housing Justice League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215314" y="1227395"/>
            <a:ext cx="8811939" cy="580140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Environmental, economic, and social opportunities for communities</a:t>
            </a:r>
            <a:endParaRPr/>
          </a:p>
          <a:p>
            <a:pPr indent="-190500" lvl="0" marL="34290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320750" y="-852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Why Green Infrastructure?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92" name="Google Shape;92;p13"/>
          <p:cNvGraphicFramePr/>
          <p:nvPr/>
        </p:nvGraphicFramePr>
        <p:xfrm>
          <a:off x="168350" y="21868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{90666391-A9E8-4CC6-9ADD-93AADB8C7A37}</a:tableStyleId>
              </a:tblPr>
              <a:tblGrid>
                <a:gridCol w="3146850"/>
                <a:gridCol w="3194425"/>
                <a:gridCol w="2517625"/>
              </a:tblGrid>
              <a:tr h="511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Environmental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Economic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Social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23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Stormwater management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(Hoyer, Dickhaut, Kronawitter, and Weber, 2011)</a:t>
                      </a:r>
                      <a:endParaRPr b="0" i="0" sz="1800" u="none" cap="none" strike="noStrike">
                        <a:solidFill>
                          <a:srgbClr val="7F7F7F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Air/water purification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(Hoyer, Dickhaut, Kronawitter, and Weber, 2011)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Climate change adaptation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(Gill, Handley, Ennos, and Pauleit, 2007, Stone, 2012, Norton et al, 2012)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Remediation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Protection of natural areas/ buffer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(Forman, 2008, 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Biodiversity protection and support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(Tzoulas et al., 2007, Forman, 2008)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Green transportation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(Conine, Xiang, Young, and Whitley, 2004)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Urban design/ livability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(Beatley, 2011)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Local economic development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(Daniels, 2008)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Job creation/ training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(Schilling and Logan, 2008)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Green transportation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(Conine, Xiang, Young, and Whitley, 2004)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Food production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(Agyeman, 2013)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Drawing talent with increased quality of life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(Daniels, 2008)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Cost savings relative to grey infrastructure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(Rouse and Bunster-Ossa, 2013)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Reductions in car commuting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(Vandermuellen et al, 2011)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Health impacts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(Vandermuellen et al, 2011)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Social/ cultural opportunities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Experiences of natural ecosystems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Recreation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Public/ mental health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(Beatley, 2011, Chawla, 2015, Cheisura, 2004)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Education </a:t>
                      </a:r>
                      <a:r>
                        <a:rPr b="0" i="0" lang="en-US" sz="1050" u="none" cap="none" strike="noStrike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(Ahern, 2007)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Community empowerment and advocacy </a:t>
                      </a:r>
                      <a:r>
                        <a:rPr lang="en-US" sz="1050">
                          <a:solidFill>
                            <a:srgbClr val="7F7F7F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(Wilker and Rymsa-Fitschen, 2016, Anguelovski, 2015)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Overlap with environmental and economic impacts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215314" y="1070870"/>
            <a:ext cx="8713371" cy="2931623"/>
          </a:xfrm>
          <a:prstGeom prst="rect">
            <a:avLst/>
          </a:prstGeom>
          <a:solidFill>
            <a:srgbClr val="D6E3B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274300" spcFirstLastPara="1" rIns="274300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Potential to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address environmental justice threats 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and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provide access to environmental, economic, and social amenities 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Many GI outcomes are of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particular importance in low-income, high-poverty neighborhoods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which often suffer from a lack of public investment and environmental justice concerns. 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4F6128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These aspects make GI an important investment as cities seek to </a:t>
            </a:r>
            <a:r>
              <a:rPr b="1"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address environmental and equity concerns</a:t>
            </a:r>
            <a:r>
              <a:rPr lang="en-US" sz="2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particularly in low-income neighborhoods suffering from disinvestment.</a:t>
            </a:r>
            <a:endParaRPr/>
          </a:p>
          <a:p>
            <a:pPr indent="-215900" lvl="0" marL="34290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320750" y="-852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Why Green Infrastructure?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067" y="4277499"/>
            <a:ext cx="3567224" cy="236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1382" y="4269343"/>
            <a:ext cx="4646427" cy="237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201944" y="6608134"/>
            <a:ext cx="61510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F7F7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Images: Pond and Co., The Guardian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168350" y="-237647"/>
            <a:ext cx="6856670" cy="990121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Key Concepts</a:t>
            </a:r>
            <a:endParaRPr b="1" i="0" sz="36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108" name="Google Shape;108;p15"/>
          <p:cNvGraphicFramePr/>
          <p:nvPr/>
        </p:nvGraphicFramePr>
        <p:xfrm>
          <a:off x="89351" y="887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{90666391-A9E8-4CC6-9ADD-93AADB8C7A37}</a:tableStyleId>
              </a:tblPr>
              <a:tblGrid>
                <a:gridCol w="722150"/>
                <a:gridCol w="8243150"/>
              </a:tblGrid>
              <a:tr h="415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35350" marB="35350" marR="35350" marL="35350">
                    <a:lnL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612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Georgia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35350" marB="35350" marR="35350" marL="35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6128"/>
                    </a:solidFill>
                  </a:tcPr>
                </a:tc>
              </a:tr>
              <a:tr h="1232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Green infrastructure has </a:t>
                      </a: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environmental, economic, and social impacts</a:t>
                      </a: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. These impacts drive government agencies, nonprofits, community groups, and others to invest in green infrastructure.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976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2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In improving environment and health qualities, green infrastructure may </a:t>
                      </a: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drive gentrification and displacement</a:t>
                      </a: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in vulnerable communities. 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997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Green infrastructure </a:t>
                      </a: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can support the development of community social capital</a:t>
                      </a: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, which in turn shapes how projects impact communities.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1054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4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Meaningful community participation </a:t>
                      </a: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in planning for green infrastructure is vital to ensuring projects benefit and empower communities.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1150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The </a:t>
                      </a: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broader political context </a:t>
                      </a:r>
                      <a:r>
                        <a:rPr i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(e.g., affordable housing policies/ programs/ funding, community engagement requirements) </a:t>
                      </a:r>
                      <a:r>
                        <a:rPr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in which green infrastructure is implemented shapes the outcomes of green infrastructure projects.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/>
        </p:nvSpPr>
        <p:spPr>
          <a:xfrm>
            <a:off x="168350" y="-237650"/>
            <a:ext cx="88443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</a:pPr>
            <a:r>
              <a:rPr b="1" i="0" lang="en-US" sz="3000" u="none" cap="none" strike="noStrike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Counting Off: </a:t>
            </a:r>
            <a:r>
              <a:rPr b="1" lang="en-US" sz="3000">
                <a:solidFill>
                  <a:srgbClr val="4F612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Key Concepts</a:t>
            </a:r>
            <a:endParaRPr b="1" i="0" sz="3000" u="none" cap="none" strike="noStrike">
              <a:solidFill>
                <a:srgbClr val="4F612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114" name="Google Shape;114;p16"/>
          <p:cNvGraphicFramePr/>
          <p:nvPr/>
        </p:nvGraphicFramePr>
        <p:xfrm>
          <a:off x="89351" y="887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{90666391-A9E8-4CC6-9ADD-93AADB8C7A37}</a:tableStyleId>
              </a:tblPr>
              <a:tblGrid>
                <a:gridCol w="722150"/>
                <a:gridCol w="8243150"/>
              </a:tblGrid>
              <a:tr h="415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35350" marB="35350" marR="35350" marL="35350">
                    <a:lnL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612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Georgia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35350" marB="35350" marR="35350" marL="35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6128"/>
                    </a:solidFill>
                  </a:tcPr>
                </a:tc>
              </a:tr>
              <a:tr h="1232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What is an example of a social impact? 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B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976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2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What is the relationship between gentrification and displacement? </a:t>
                      </a:r>
                      <a:endParaRPr b="1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997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What does “community social capital” mean? </a:t>
                      </a:r>
                      <a:endParaRPr b="1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1054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4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What is an example of “meaningful community participation”?</a:t>
                      </a:r>
                      <a:endParaRPr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1150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6128"/>
                        </a:buClr>
                        <a:buSzPts val="2000"/>
                        <a:buFont typeface="Twentieth Century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</a:t>
                      </a:r>
                      <a:endParaRPr b="1" sz="2000" u="none" cap="none" strike="noStrike">
                        <a:solidFill>
                          <a:srgbClr val="4F612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2000">
                          <a:solidFill>
                            <a:srgbClr val="4F612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How does political context shape equity outcomes for GI? </a:t>
                      </a:r>
                      <a:endParaRPr b="1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CC3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0" y="0"/>
            <a:ext cx="91812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1119127" y="768585"/>
            <a:ext cx="7868577" cy="4601376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38100">
            <a:solidFill>
              <a:srgbClr val="76923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3036627" y="2257898"/>
            <a:ext cx="3754013" cy="1319321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</a:t>
            </a: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multifunctional, interconnected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networks of greenspace</a:t>
            </a:r>
            <a:endParaRPr b="1" i="1" sz="28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1398894" y="4293043"/>
            <a:ext cx="2093061" cy="890816"/>
          </a:xfrm>
          <a:prstGeom prst="roundRect">
            <a:avLst>
              <a:gd fmla="val 16667" name="adj"/>
            </a:avLst>
          </a:prstGeom>
          <a:solidFill>
            <a:srgbClr val="4F61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 + Health</a:t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5335647" y="4325858"/>
            <a:ext cx="3261420" cy="890816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Housing 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Economic Development</a:t>
            </a:r>
            <a:endParaRPr/>
          </a:p>
        </p:txBody>
      </p:sp>
      <p:cxnSp>
        <p:nvCxnSpPr>
          <p:cNvPr id="124" name="Google Shape;124;p17"/>
          <p:cNvCxnSpPr/>
          <p:nvPr/>
        </p:nvCxnSpPr>
        <p:spPr>
          <a:xfrm>
            <a:off x="4913632" y="1644598"/>
            <a:ext cx="0" cy="545593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5" name="Google Shape;125;p17"/>
          <p:cNvCxnSpPr/>
          <p:nvPr/>
        </p:nvCxnSpPr>
        <p:spPr>
          <a:xfrm flipH="1">
            <a:off x="2687727" y="3774432"/>
            <a:ext cx="348900" cy="45903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6" name="Google Shape;126;p17"/>
          <p:cNvCxnSpPr/>
          <p:nvPr/>
        </p:nvCxnSpPr>
        <p:spPr>
          <a:xfrm rot="10800000">
            <a:off x="6966357" y="3774432"/>
            <a:ext cx="313892" cy="447649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7" name="Google Shape;127;p17"/>
          <p:cNvCxnSpPr/>
          <p:nvPr/>
        </p:nvCxnSpPr>
        <p:spPr>
          <a:xfrm>
            <a:off x="4696379" y="5369961"/>
            <a:ext cx="0" cy="464023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28" name="Google Shape;128;p17"/>
          <p:cNvSpPr/>
          <p:nvPr/>
        </p:nvSpPr>
        <p:spPr>
          <a:xfrm>
            <a:off x="2384791" y="5888572"/>
            <a:ext cx="4364353" cy="890816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Impact on Community Empowerment, Quality of Life, and Wellness</a:t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3962024" y="854160"/>
            <a:ext cx="1903217" cy="741166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Social + Community</a:t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56296" y="80032"/>
            <a:ext cx="598208" cy="6697936"/>
          </a:xfrm>
          <a:prstGeom prst="roundRect">
            <a:avLst>
              <a:gd fmla="val 16667" name="adj"/>
            </a:avLst>
          </a:prstGeom>
          <a:solidFill>
            <a:srgbClr val="205867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 rot="-5400000">
            <a:off x="-2864387" y="3159091"/>
            <a:ext cx="6639532" cy="5398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Political Context; Race and Income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981165" y="72436"/>
            <a:ext cx="81445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Green Infrastructure Conceptual Model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 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